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2"/>
    <p:sldId id="282" r:id="rId3"/>
    <p:sldId id="281" r:id="rId4"/>
    <p:sldId id="283" r:id="rId5"/>
    <p:sldId id="284" r:id="rId6"/>
    <p:sldId id="285" r:id="rId7"/>
    <p:sldId id="286" r:id="rId8"/>
    <p:sldId id="290" r:id="rId9"/>
    <p:sldId id="291" r:id="rId10"/>
    <p:sldId id="292" r:id="rId11"/>
    <p:sldId id="288" r:id="rId12"/>
    <p:sldId id="289" r:id="rId13"/>
    <p:sldId id="299" r:id="rId14"/>
    <p:sldId id="300" r:id="rId15"/>
    <p:sldId id="301" r:id="rId16"/>
    <p:sldId id="302" r:id="rId17"/>
    <p:sldId id="303" r:id="rId18"/>
    <p:sldId id="295" r:id="rId19"/>
    <p:sldId id="304" r:id="rId20"/>
    <p:sldId id="287" r:id="rId21"/>
    <p:sldId id="293" r:id="rId22"/>
    <p:sldId id="294" r:id="rId23"/>
    <p:sldId id="296" r:id="rId24"/>
    <p:sldId id="297" r:id="rId25"/>
    <p:sldId id="298" r:id="rId26"/>
    <p:sldId id="260" r:id="rId2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5E63"/>
    <a:srgbClr val="FEC75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B9631B5-78F2-41C9-869B-9F39066F8104}" styleName="中度样式 3 - 强调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76" autoAdjust="0"/>
  </p:normalViewPr>
  <p:slideViewPr>
    <p:cSldViewPr>
      <p:cViewPr varScale="1">
        <p:scale>
          <a:sx n="78" d="100"/>
          <a:sy n="78" d="100"/>
        </p:scale>
        <p:origin x="414" y="96"/>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622770132"/>
      </p:ext>
    </p:extLst>
  </p:cSld>
  <p:clrMap bg1="lt1" tx1="dk1" bg2="lt2" tx2="dk2" accent1="accent1" accent2="accent2" accent3="accent3" accent4="accent4" accent5="accent5" accent6="accent6" hlink="hlink" folHlink="folHlink"/>
  <p:notesStyle>
    <a:lvl1pPr defTabSz="457200" latinLnBrk="0">
      <a:lnSpc>
        <a:spcPct val="118000"/>
      </a:lnSpc>
      <a:defRPr sz="2200">
        <a:latin typeface="Helvetica Neue"/>
        <a:ea typeface="Helvetica Neue"/>
        <a:cs typeface="Helvetica Neue"/>
        <a:sym typeface="Helvetica Neue"/>
      </a:defRPr>
    </a:lvl1pPr>
    <a:lvl2pPr indent="228600" defTabSz="457200" latinLnBrk="0">
      <a:lnSpc>
        <a:spcPct val="118000"/>
      </a:lnSpc>
      <a:defRPr sz="2200">
        <a:latin typeface="Helvetica Neue"/>
        <a:ea typeface="Helvetica Neue"/>
        <a:cs typeface="Helvetica Neue"/>
        <a:sym typeface="Helvetica Neue"/>
      </a:defRPr>
    </a:lvl2pPr>
    <a:lvl3pPr indent="457200" defTabSz="457200" latinLnBrk="0">
      <a:lnSpc>
        <a:spcPct val="118000"/>
      </a:lnSpc>
      <a:defRPr sz="2200">
        <a:latin typeface="Helvetica Neue"/>
        <a:ea typeface="Helvetica Neue"/>
        <a:cs typeface="Helvetica Neue"/>
        <a:sym typeface="Helvetica Neue"/>
      </a:defRPr>
    </a:lvl3pPr>
    <a:lvl4pPr indent="685800" defTabSz="457200" latinLnBrk="0">
      <a:lnSpc>
        <a:spcPct val="118000"/>
      </a:lnSpc>
      <a:defRPr sz="2200">
        <a:latin typeface="Helvetica Neue"/>
        <a:ea typeface="Helvetica Neue"/>
        <a:cs typeface="Helvetica Neue"/>
        <a:sym typeface="Helvetica Neue"/>
      </a:defRPr>
    </a:lvl4pPr>
    <a:lvl5pPr indent="914400" defTabSz="457200" latinLnBrk="0">
      <a:lnSpc>
        <a:spcPct val="118000"/>
      </a:lnSpc>
      <a:defRPr sz="2200">
        <a:latin typeface="Helvetica Neue"/>
        <a:ea typeface="Helvetica Neue"/>
        <a:cs typeface="Helvetica Neue"/>
        <a:sym typeface="Helvetica Neue"/>
      </a:defRPr>
    </a:lvl5pPr>
    <a:lvl6pPr indent="1143000" defTabSz="457200" latinLnBrk="0">
      <a:lnSpc>
        <a:spcPct val="118000"/>
      </a:lnSpc>
      <a:defRPr sz="2200">
        <a:latin typeface="Helvetica Neue"/>
        <a:ea typeface="Helvetica Neue"/>
        <a:cs typeface="Helvetica Neue"/>
        <a:sym typeface="Helvetica Neue"/>
      </a:defRPr>
    </a:lvl6pPr>
    <a:lvl7pPr indent="1371600" defTabSz="457200" latinLnBrk="0">
      <a:lnSpc>
        <a:spcPct val="118000"/>
      </a:lnSpc>
      <a:defRPr sz="2200">
        <a:latin typeface="Helvetica Neue"/>
        <a:ea typeface="Helvetica Neue"/>
        <a:cs typeface="Helvetica Neue"/>
        <a:sym typeface="Helvetica Neue"/>
      </a:defRPr>
    </a:lvl7pPr>
    <a:lvl8pPr indent="1600200" defTabSz="457200" latinLnBrk="0">
      <a:lnSpc>
        <a:spcPct val="118000"/>
      </a:lnSpc>
      <a:defRPr sz="2200">
        <a:latin typeface="Helvetica Neue"/>
        <a:ea typeface="Helvetica Neue"/>
        <a:cs typeface="Helvetica Neue"/>
        <a:sym typeface="Helvetica Neue"/>
      </a:defRPr>
    </a:lvl8pPr>
    <a:lvl9pPr indent="1828800" defTabSz="457200" latinLnBrk="0">
      <a:lnSpc>
        <a:spcPct val="118000"/>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378855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标题文本"/>
          <p:cNvSpPr txBox="1">
            <a:spLocks noGrp="1"/>
          </p:cNvSpPr>
          <p:nvPr>
            <p:ph type="title" hasCustomPrompt="1"/>
          </p:nvPr>
        </p:nvSpPr>
        <p:spPr>
          <a:xfrm>
            <a:off x="1778000" y="2298700"/>
            <a:ext cx="20828000" cy="4648200"/>
          </a:xfrm>
          <a:prstGeom prst="rect">
            <a:avLst/>
          </a:prstGeom>
        </p:spPr>
        <p:txBody>
          <a:bodyPr anchor="b"/>
          <a:lstStyle/>
          <a:p>
            <a:r>
              <a:t>标题文本</a:t>
            </a:r>
          </a:p>
        </p:txBody>
      </p:sp>
      <p:sp>
        <p:nvSpPr>
          <p:cNvPr id="12" name="正文级别 1…"/>
          <p:cNvSpPr txBox="1">
            <a:spLocks noGrp="1"/>
          </p:cNvSpPr>
          <p:nvPr>
            <p:ph type="body" sz="quarter" idx="1" hasCustomPrompt="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1689100" y="355600"/>
            <a:ext cx="21005800" cy="2286000"/>
          </a:xfrm>
          <a:prstGeom prst="rect">
            <a:avLst/>
          </a:prstGeom>
          <a:ln w="12700">
            <a:miter lim="400000"/>
          </a:ln>
        </p:spPr>
        <p:txBody>
          <a:bodyPr lIns="50800" tIns="50800" rIns="50800" bIns="50800" anchor="ctr">
            <a:normAutofit/>
          </a:bodyPr>
          <a:lstStyle/>
          <a:p>
            <a:r>
              <a:t>标题文本</a:t>
            </a:r>
          </a:p>
        </p:txBody>
      </p:sp>
      <p:sp>
        <p:nvSpPr>
          <p:cNvPr id="3" name="正文级别 1…"/>
          <p:cNvSpPr txBox="1">
            <a:spLocks noGrp="1"/>
          </p:cNvSpPr>
          <p:nvPr>
            <p:ph type="body" idx="1"/>
          </p:nvPr>
        </p:nvSpPr>
        <p:spPr>
          <a:xfrm>
            <a:off x="1689100" y="3149600"/>
            <a:ext cx="21005800" cy="9296400"/>
          </a:xfrm>
          <a:prstGeom prst="rect">
            <a:avLst/>
          </a:prstGeom>
          <a:ln w="12700">
            <a:miter lim="400000"/>
          </a:ln>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rPr/>
              <a:t>‹#›</a:t>
            </a:fld>
            <a:endParaRP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ctr" defTabSz="82550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defRPr sz="5200" b="0" i="0" u="none" strike="noStrike" cap="none" spc="0" baseline="0">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defRPr sz="5200" b="0" i="0" u="none" strike="noStrike" cap="none" spc="0" baseline="0">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defRPr sz="5200" b="0" i="0" u="none" strike="noStrike" cap="none" spc="0" baseline="0">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defRPr sz="5200" b="0" i="0" u="none" strike="noStrike" cap="none" spc="0" baseline="0">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defRPr sz="5200" b="0" i="0" u="none" strike="noStrike" cap="none" spc="0" baseline="0">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defRPr sz="5200" b="0" i="0" u="none" strike="noStrike" cap="none" spc="0" baseline="0">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defRPr sz="5200" b="0" i="0" u="none" strike="noStrike" cap="none" spc="0" baseline="0">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defRPr sz="5200" b="0" i="0" u="none" strike="noStrike" cap="none" spc="0" baseline="0">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defRPr sz="52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defRPr sz="24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4.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36.png"/><Relationship Id="rId4" Type="http://schemas.openxmlformats.org/officeDocument/2006/relationships/image" Target="../media/image35.png"/></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41.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xml"/><Relationship Id="rId5" Type="http://schemas.openxmlformats.org/officeDocument/2006/relationships/image" Target="../media/image45.png"/><Relationship Id="rId4" Type="http://schemas.openxmlformats.org/officeDocument/2006/relationships/image" Target="../media/image44.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5.pn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图像" descr="图像"/>
          <p:cNvPicPr>
            <a:picLocks noChangeAspect="1"/>
          </p:cNvPicPr>
          <p:nvPr/>
        </p:nvPicPr>
        <p:blipFill>
          <a:blip r:embed="rId2"/>
          <a:stretch>
            <a:fillRect/>
          </a:stretch>
        </p:blipFill>
        <p:spPr>
          <a:xfrm>
            <a:off x="0" y="3395941"/>
            <a:ext cx="12509500" cy="10320060"/>
          </a:xfrm>
          <a:prstGeom prst="rect">
            <a:avLst/>
          </a:prstGeom>
          <a:ln w="12700">
            <a:miter lim="400000"/>
            <a:headEnd/>
            <a:tailEnd/>
          </a:ln>
        </p:spPr>
      </p:pic>
      <p:pic>
        <p:nvPicPr>
          <p:cNvPr id="120" name="图像" descr="图像"/>
          <p:cNvPicPr>
            <a:picLocks noChangeAspect="1"/>
          </p:cNvPicPr>
          <p:nvPr/>
        </p:nvPicPr>
        <p:blipFill>
          <a:blip r:embed="rId3"/>
          <a:stretch>
            <a:fillRect/>
          </a:stretch>
        </p:blipFill>
        <p:spPr>
          <a:xfrm>
            <a:off x="8877300" y="5745460"/>
            <a:ext cx="6629400" cy="2225080"/>
          </a:xfrm>
          <a:prstGeom prst="rect">
            <a:avLst/>
          </a:prstGeom>
          <a:ln w="12700">
            <a:miter lim="400000"/>
            <a:headEnd/>
            <a:tailEnd/>
          </a:ln>
        </p:spPr>
      </p:pic>
      <p:sp>
        <p:nvSpPr>
          <p:cNvPr id="5" name="TextBox 4"/>
          <p:cNvSpPr txBox="1"/>
          <p:nvPr/>
        </p:nvSpPr>
        <p:spPr>
          <a:xfrm>
            <a:off x="6205532" y="8586192"/>
            <a:ext cx="12607936"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4800" b="0" i="0" u="none" strike="noStrike" cap="none" spc="300" normalizeH="0" baseline="0" dirty="0" smtClean="0">
                <a:ln>
                  <a:noFill/>
                </a:ln>
                <a:solidFill>
                  <a:srgbClr val="555E63"/>
                </a:solidFill>
                <a:effectLst/>
                <a:uFillTx/>
                <a:latin typeface="汉仪旗黑-65S" pitchFamily="18" charset="-122"/>
                <a:ea typeface="汉仪旗黑-65S" pitchFamily="18" charset="-122"/>
                <a:sym typeface="Helvetica Neue"/>
              </a:rPr>
              <a:t>苏州帕诺米克生物医药科技有限公司</a:t>
            </a:r>
            <a:endParaRPr kumimoji="0" lang="zh-CN" altLang="en-US" sz="4800" b="0" i="0" u="none" strike="noStrike" cap="none" spc="300" normalizeH="0" baseline="0" dirty="0">
              <a:ln>
                <a:noFill/>
              </a:ln>
              <a:solidFill>
                <a:srgbClr val="555E63"/>
              </a:solidFill>
              <a:effectLst/>
              <a:uFillTx/>
              <a:latin typeface="汉仪旗黑-65S" pitchFamily="18" charset="-122"/>
              <a:ea typeface="汉仪旗黑-65S" pitchFamily="18" charset="-122"/>
              <a:sym typeface="Helvetica Neue"/>
            </a:endParaRPr>
          </a:p>
        </p:txBody>
      </p:sp>
    </p:spTree>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图像" descr="图像"/>
          <p:cNvPicPr>
            <a:picLocks noChangeAspect="1"/>
          </p:cNvPicPr>
          <p:nvPr/>
        </p:nvPicPr>
        <p:blipFill>
          <a:blip r:embed="rId3"/>
          <a:stretch>
            <a:fillRect/>
          </a:stretch>
        </p:blipFill>
        <p:spPr>
          <a:xfrm>
            <a:off x="18528704" y="8762850"/>
            <a:ext cx="5855296" cy="4953149"/>
          </a:xfrm>
          <a:prstGeom prst="rect">
            <a:avLst/>
          </a:prstGeom>
          <a:ln w="12700">
            <a:miter lim="400000"/>
            <a:headEnd/>
            <a:tailEnd/>
          </a:ln>
        </p:spPr>
      </p:pic>
      <p:pic>
        <p:nvPicPr>
          <p:cNvPr id="153" name="图像" descr="图像"/>
          <p:cNvPicPr>
            <a:picLocks noChangeAspect="1"/>
          </p:cNvPicPr>
          <p:nvPr/>
        </p:nvPicPr>
        <p:blipFill>
          <a:blip r:embed="rId4"/>
          <a:stretch>
            <a:fillRect/>
          </a:stretch>
        </p:blipFill>
        <p:spPr>
          <a:xfrm>
            <a:off x="-1" y="755652"/>
            <a:ext cx="24384001" cy="952498"/>
          </a:xfrm>
          <a:prstGeom prst="rect">
            <a:avLst/>
          </a:prstGeom>
          <a:ln w="12700">
            <a:miter lim="400000"/>
            <a:headEnd/>
            <a:tailEnd/>
          </a:ln>
        </p:spPr>
      </p:pic>
      <p:sp>
        <p:nvSpPr>
          <p:cNvPr id="155" name="内容标题（55点75w）"/>
          <p:cNvSpPr txBox="1"/>
          <p:nvPr/>
        </p:nvSpPr>
        <p:spPr>
          <a:xfrm>
            <a:off x="696721" y="719311"/>
            <a:ext cx="3645229"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物质峰查找</a:t>
            </a:r>
          </a:p>
        </p:txBody>
      </p:sp>
      <p:sp>
        <p:nvSpPr>
          <p:cNvPr id="3" name="TextBox 2"/>
          <p:cNvSpPr txBox="1"/>
          <p:nvPr/>
        </p:nvSpPr>
        <p:spPr>
          <a:xfrm>
            <a:off x="542254" y="2825552"/>
            <a:ext cx="4612937" cy="8874224"/>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lang="en-US" altLang="zh-CN" dirty="0" smtClean="0"/>
              <a:t>XIC</a:t>
            </a:r>
            <a:r>
              <a:rPr lang="zh-CN" altLang="en-US" dirty="0" smtClean="0"/>
              <a:t>谱图是在</a:t>
            </a:r>
            <a:r>
              <a:rPr lang="en-US" altLang="zh-CN" dirty="0" smtClean="0"/>
              <a:t>LCMS</a:t>
            </a:r>
            <a:r>
              <a:rPr lang="zh-CN" altLang="en-US" dirty="0" smtClean="0"/>
              <a:t>非靶数据分析之中进行峰面积提取定量计算的基础。</a:t>
            </a:r>
            <a:endParaRPr lang="en-US" altLang="zh-CN" dirty="0" smtClean="0"/>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r>
              <a:rPr lang="zh-CN" altLang="en-US" dirty="0" smtClean="0"/>
              <a:t>在完成了</a:t>
            </a:r>
            <a:r>
              <a:rPr lang="en-US" altLang="zh-CN" dirty="0" smtClean="0"/>
              <a:t>XIC</a:t>
            </a:r>
            <a:r>
              <a:rPr lang="zh-CN" altLang="en-US" dirty="0" smtClean="0"/>
              <a:t>谱图的获取之后，可以通过</a:t>
            </a:r>
            <a:r>
              <a:rPr lang="en-US" altLang="zh-CN" dirty="0" err="1" smtClean="0"/>
              <a:t>MZKit</a:t>
            </a:r>
            <a:r>
              <a:rPr lang="zh-CN" altLang="en-US" dirty="0" smtClean="0"/>
              <a:t>进行峰查找，获取定量信息：</a:t>
            </a:r>
            <a:endParaRPr lang="en-US" altLang="zh-CN" dirty="0" smtClean="0"/>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r>
              <a:rPr lang="zh-CN" altLang="en-US" dirty="0" smtClean="0"/>
              <a:t>在</a:t>
            </a:r>
            <a:r>
              <a:rPr lang="en-US" altLang="zh-CN" dirty="0" smtClean="0"/>
              <a:t>【</a:t>
            </a:r>
            <a:r>
              <a:rPr lang="zh-CN" altLang="en-US" dirty="0" smtClean="0"/>
              <a:t>对象浏览器</a:t>
            </a:r>
            <a:r>
              <a:rPr lang="en-US" altLang="zh-CN" dirty="0" smtClean="0"/>
              <a:t>】</a:t>
            </a:r>
            <a:r>
              <a:rPr lang="zh-CN" altLang="en-US" dirty="0" smtClean="0"/>
              <a:t>之中，选中某一个二级扫描帧对象得到目标离子的</a:t>
            </a:r>
            <a:r>
              <a:rPr lang="en-US" altLang="zh-CN" dirty="0" err="1" smtClean="0"/>
              <a:t>mz</a:t>
            </a:r>
            <a:r>
              <a:rPr lang="zh-CN" altLang="en-US" dirty="0" smtClean="0"/>
              <a:t>值，通过鼠标右键依次选择</a:t>
            </a:r>
            <a:r>
              <a:rPr lang="en-US" altLang="zh-CN" dirty="0" smtClean="0"/>
              <a:t>【</a:t>
            </a:r>
            <a:r>
              <a:rPr lang="zh-CN" altLang="en-US" dirty="0" smtClean="0"/>
              <a:t>显示</a:t>
            </a:r>
            <a:r>
              <a:rPr lang="en-US" altLang="zh-CN" dirty="0" smtClean="0"/>
              <a:t>XIC</a:t>
            </a:r>
            <a:r>
              <a:rPr lang="zh-CN" altLang="en-US" dirty="0" smtClean="0"/>
              <a:t>谱图</a:t>
            </a:r>
            <a:r>
              <a:rPr lang="en-US" altLang="zh-CN" dirty="0" smtClean="0"/>
              <a:t>】-&gt;【</a:t>
            </a:r>
            <a:r>
              <a:rPr lang="zh-CN" altLang="en-US" dirty="0" smtClean="0"/>
              <a:t>峰查找</a:t>
            </a:r>
            <a:r>
              <a:rPr lang="en-US" altLang="zh-CN" dirty="0" smtClean="0"/>
              <a:t>】</a:t>
            </a:r>
            <a:r>
              <a:rPr lang="zh-CN" altLang="en-US" dirty="0" smtClean="0"/>
              <a:t>菜单，即可得到目标物质峰的峰查找结果</a:t>
            </a:r>
            <a:endParaRPr lang="en-US" altLang="zh-CN" dirty="0" smtClean="0"/>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r>
              <a:rPr lang="zh-CN" altLang="en-US" dirty="0" smtClean="0"/>
              <a:t>可以从结果中看见，目标离子峰主要分布于</a:t>
            </a:r>
            <a:r>
              <a:rPr lang="en-US" altLang="zh-CN" dirty="0" smtClean="0"/>
              <a:t>401</a:t>
            </a:r>
            <a:r>
              <a:rPr lang="zh-CN" altLang="en-US" dirty="0" smtClean="0"/>
              <a:t>秒到</a:t>
            </a:r>
            <a:r>
              <a:rPr lang="en-US" altLang="zh-CN" dirty="0" smtClean="0"/>
              <a:t>411</a:t>
            </a:r>
            <a:r>
              <a:rPr lang="zh-CN" altLang="en-US" dirty="0" smtClean="0"/>
              <a:t>秒这个保留时间段内</a:t>
            </a:r>
            <a:endParaRPr lang="en-US" altLang="zh-CN" dirty="0"/>
          </a:p>
        </p:txBody>
      </p:sp>
      <p:pic>
        <p:nvPicPr>
          <p:cNvPr id="921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7958" y="1668289"/>
            <a:ext cx="18919820" cy="119857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矩形 14"/>
          <p:cNvSpPr/>
          <p:nvPr/>
        </p:nvSpPr>
        <p:spPr>
          <a:xfrm>
            <a:off x="6359352" y="9243218"/>
            <a:ext cx="5400600" cy="1647230"/>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4224098734"/>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6136295"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查看</a:t>
            </a:r>
            <a:r>
              <a:rPr lang="en-US" altLang="zh-CN" dirty="0" smtClean="0"/>
              <a:t>TIC/BPC</a:t>
            </a:r>
            <a:r>
              <a:rPr lang="zh-CN" altLang="en-US" dirty="0" smtClean="0"/>
              <a:t>叠加图</a:t>
            </a:r>
          </a:p>
        </p:txBody>
      </p:sp>
      <p:pic>
        <p:nvPicPr>
          <p:cNvPr id="819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51440" y="1901192"/>
            <a:ext cx="17065896" cy="116677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26704" y="4121696"/>
            <a:ext cx="6120680" cy="379591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在导入多个原始数据文件之后：</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文件浏览器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之中选中多个需要进行叠加的原始数据文件</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在文件夹上通过鼠标右键依次点击</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色谱峰叠加图</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】-&gt;【TIC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叠加</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或者</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【BPC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叠加</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即可</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7" name="矩形 6"/>
          <p:cNvSpPr/>
          <p:nvPr/>
        </p:nvSpPr>
        <p:spPr>
          <a:xfrm>
            <a:off x="7799512" y="5587443"/>
            <a:ext cx="1080120" cy="2850293"/>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8" name="矩形 7"/>
          <p:cNvSpPr/>
          <p:nvPr/>
        </p:nvSpPr>
        <p:spPr>
          <a:xfrm>
            <a:off x="9235881" y="4841776"/>
            <a:ext cx="4968552" cy="1728193"/>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9" name="椭圆 8"/>
          <p:cNvSpPr/>
          <p:nvPr/>
        </p:nvSpPr>
        <p:spPr>
          <a:xfrm>
            <a:off x="8854271" y="8069155"/>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1</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0" name="椭圆 9"/>
          <p:cNvSpPr/>
          <p:nvPr/>
        </p:nvSpPr>
        <p:spPr>
          <a:xfrm>
            <a:off x="12191999" y="6228569"/>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2</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Tree>
    <p:extLst>
      <p:ext uri="{BB962C8B-B14F-4D97-AF65-F5344CB8AC3E}">
        <p14:creationId xmlns:p14="http://schemas.microsoft.com/office/powerpoint/2010/main" val="3163562375"/>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6479338"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查看离子分布散点图</a:t>
            </a: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48165" y="1961456"/>
            <a:ext cx="17552707" cy="115666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677195" y="3570072"/>
            <a:ext cx="5495078" cy="518090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仅需要在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文件浏览器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之中选择对应的原始数据文件，即可查看对应的原始数据文件的离子分布散点图</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在散点图之中：</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lang="en-US" altLang="zh-CN" dirty="0" smtClean="0"/>
              <a:t>X</a:t>
            </a:r>
            <a:r>
              <a:rPr lang="zh-CN" altLang="en-US" dirty="0" smtClean="0"/>
              <a:t>坐标轴为离子的保留时间</a:t>
            </a:r>
            <a:endParaRPr lang="en-US" altLang="zh-CN" dirty="0" smtClean="0"/>
          </a:p>
          <a:p>
            <a:pPr marL="514350" marR="0" indent="-514350" algn="l" defTabSz="825500" rtl="0" fontAlgn="auto" latinLnBrk="0" hangingPunct="0">
              <a:lnSpc>
                <a:spcPct val="100000"/>
              </a:lnSpc>
              <a:spcBef>
                <a:spcPts val="0"/>
              </a:spcBef>
              <a:spcAft>
                <a:spcPts val="0"/>
              </a:spcAft>
              <a:buClrTx/>
              <a:buSzTx/>
              <a:buFontTx/>
              <a:buAutoNum type="arabicPeriod"/>
            </a:pP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Y</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坐标轴为离子的质荷比</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m/z</a:t>
            </a:r>
          </a:p>
          <a:p>
            <a:pPr marL="514350" marR="0" indent="-514350" algn="l" defTabSz="825500" rtl="0" fontAlgn="auto" latinLnBrk="0" hangingPunct="0">
              <a:lnSpc>
                <a:spcPct val="100000"/>
              </a:lnSpc>
              <a:spcBef>
                <a:spcPts val="0"/>
              </a:spcBef>
              <a:spcAft>
                <a:spcPts val="0"/>
              </a:spcAft>
              <a:buClrTx/>
              <a:buSzTx/>
              <a:buFontTx/>
              <a:buAutoNum type="arabicPeriod"/>
            </a:pPr>
            <a:r>
              <a:rPr lang="zh-CN" altLang="en-US" dirty="0" smtClean="0"/>
              <a:t>离子点的颜色表示离子对应的信号响应值，空白处表示对应位置无数据</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3163562375"/>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5421356"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查看</a:t>
            </a:r>
            <a:r>
              <a:rPr lang="en-US" altLang="zh-CN" dirty="0" smtClean="0"/>
              <a:t>MRM</a:t>
            </a:r>
            <a:r>
              <a:rPr lang="zh-CN" altLang="en-US" dirty="0" smtClean="0"/>
              <a:t>靶向数据</a:t>
            </a:r>
          </a:p>
        </p:txBody>
      </p:sp>
      <p:pic>
        <p:nvPicPr>
          <p:cNvPr id="819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14578" y="521296"/>
            <a:ext cx="7488832" cy="49576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5"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94399" y="7290048"/>
            <a:ext cx="5688632" cy="45476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矩形 6"/>
          <p:cNvSpPr/>
          <p:nvPr/>
        </p:nvSpPr>
        <p:spPr>
          <a:xfrm>
            <a:off x="10538715" y="3050438"/>
            <a:ext cx="3002632" cy="495194"/>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8" name="椭圆 7"/>
          <p:cNvSpPr/>
          <p:nvPr/>
        </p:nvSpPr>
        <p:spPr>
          <a:xfrm>
            <a:off x="13779074" y="2829062"/>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1</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9" name="矩形 8"/>
          <p:cNvSpPr/>
          <p:nvPr/>
        </p:nvSpPr>
        <p:spPr>
          <a:xfrm>
            <a:off x="9471595" y="9030292"/>
            <a:ext cx="3327417" cy="708027"/>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0" name="椭圆 9"/>
          <p:cNvSpPr/>
          <p:nvPr/>
        </p:nvSpPr>
        <p:spPr>
          <a:xfrm>
            <a:off x="12100637" y="8123290"/>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2</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2" name="TextBox 1"/>
          <p:cNvSpPr txBox="1"/>
          <p:nvPr/>
        </p:nvSpPr>
        <p:spPr>
          <a:xfrm>
            <a:off x="696721" y="2167572"/>
            <a:ext cx="8014824" cy="471924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在数据工具菜单之中，打开</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【Explorers】</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下拉框，选择</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【MRM</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离子浏览器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菜单选项，即可打开</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MRM</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靶向数据查看器</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endParaRPr lang="en-US" altLang="zh-CN" dirty="0"/>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【MRM </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离子浏览器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之中，通过鼠标右键菜单，选择</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导入文件</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菜单，可以打开对话框进行</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MRM</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靶向原始数据文件的选择操作</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endParaRPr lang="en-US" altLang="zh-CN" dirty="0"/>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在弹出的文件选择对话框中，批量选中导入想要查看的原始数据文件即可</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pic>
        <p:nvPicPr>
          <p:cNvPr id="8196"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781321" y="6209928"/>
            <a:ext cx="10602679" cy="70012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椭圆 12"/>
          <p:cNvSpPr/>
          <p:nvPr/>
        </p:nvSpPr>
        <p:spPr>
          <a:xfrm>
            <a:off x="18179516" y="10556625"/>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3</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4" name="矩形 13"/>
          <p:cNvSpPr/>
          <p:nvPr/>
        </p:nvSpPr>
        <p:spPr>
          <a:xfrm>
            <a:off x="16800823" y="8149040"/>
            <a:ext cx="6984465" cy="2237352"/>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2664546552"/>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图像" descr="图像"/>
          <p:cNvPicPr>
            <a:picLocks noChangeAspect="1"/>
          </p:cNvPicPr>
          <p:nvPr/>
        </p:nvPicPr>
        <p:blipFill>
          <a:blip r:embed="rId3"/>
          <a:stretch>
            <a:fillRect/>
          </a:stretch>
        </p:blipFill>
        <p:spPr>
          <a:xfrm>
            <a:off x="18528704" y="8762850"/>
            <a:ext cx="5855296" cy="4953149"/>
          </a:xfrm>
          <a:prstGeom prst="rect">
            <a:avLst/>
          </a:prstGeom>
          <a:ln w="12700">
            <a:miter lim="400000"/>
            <a:headEnd/>
            <a:tailEnd/>
          </a:ln>
        </p:spPr>
      </p:pic>
      <p:pic>
        <p:nvPicPr>
          <p:cNvPr id="92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0478" y="1889448"/>
            <a:ext cx="17933704" cy="118265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 name="图像" descr="图像"/>
          <p:cNvPicPr>
            <a:picLocks noChangeAspect="1"/>
          </p:cNvPicPr>
          <p:nvPr/>
        </p:nvPicPr>
        <p:blipFill>
          <a:blip r:embed="rId5"/>
          <a:stretch>
            <a:fillRect/>
          </a:stretch>
        </p:blipFill>
        <p:spPr>
          <a:xfrm>
            <a:off x="-1" y="755652"/>
            <a:ext cx="24384001" cy="952498"/>
          </a:xfrm>
          <a:prstGeom prst="rect">
            <a:avLst/>
          </a:prstGeom>
          <a:ln w="12700">
            <a:miter lim="400000"/>
            <a:headEnd/>
            <a:tailEnd/>
          </a:ln>
        </p:spPr>
      </p:pic>
      <p:sp>
        <p:nvSpPr>
          <p:cNvPr id="155" name="内容标题（55点75w）"/>
          <p:cNvSpPr txBox="1"/>
          <p:nvPr/>
        </p:nvSpPr>
        <p:spPr>
          <a:xfrm>
            <a:off x="696721" y="719311"/>
            <a:ext cx="10038004"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查看</a:t>
            </a:r>
            <a:r>
              <a:rPr lang="en-US" altLang="zh-CN" dirty="0" smtClean="0"/>
              <a:t>MRM</a:t>
            </a:r>
            <a:r>
              <a:rPr lang="zh-CN" altLang="en-US" dirty="0" smtClean="0"/>
              <a:t>靶向文件</a:t>
            </a:r>
            <a:r>
              <a:rPr lang="en-US" altLang="zh-CN" dirty="0" smtClean="0"/>
              <a:t>TIC/BPC</a:t>
            </a:r>
            <a:r>
              <a:rPr lang="zh-CN" altLang="en-US" dirty="0" smtClean="0"/>
              <a:t>叠加图</a:t>
            </a:r>
          </a:p>
        </p:txBody>
      </p:sp>
      <p:sp>
        <p:nvSpPr>
          <p:cNvPr id="2" name="TextBox 1"/>
          <p:cNvSpPr txBox="1"/>
          <p:nvPr/>
        </p:nvSpPr>
        <p:spPr>
          <a:xfrm>
            <a:off x="442847" y="2825552"/>
            <a:ext cx="5700482" cy="333424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lang="zh-CN" altLang="en-US" dirty="0" smtClean="0"/>
              <a:t>与查看非靶数据类型的操作，在文件浏览器之中，选中需要进行叠加的原始数据文件</a:t>
            </a:r>
            <a:endParaRPr lang="en-US" altLang="zh-CN" dirty="0" smtClean="0"/>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r>
              <a:rPr lang="zh-CN" altLang="en-US" dirty="0" smtClean="0"/>
              <a:t>通过右键菜单，依次选择</a:t>
            </a:r>
            <a:r>
              <a:rPr lang="en-US" altLang="zh-CN" dirty="0" smtClean="0"/>
              <a:t>【</a:t>
            </a:r>
            <a:r>
              <a:rPr lang="zh-CN" altLang="en-US" dirty="0" smtClean="0"/>
              <a:t>显示叠加图</a:t>
            </a:r>
            <a:r>
              <a:rPr lang="en-US" altLang="zh-CN" dirty="0" smtClean="0"/>
              <a:t>】-&gt;【TIC</a:t>
            </a:r>
            <a:r>
              <a:rPr lang="zh-CN" altLang="en-US" dirty="0" smtClean="0"/>
              <a:t>叠加</a:t>
            </a:r>
            <a:r>
              <a:rPr lang="en-US" altLang="zh-CN" dirty="0" smtClean="0"/>
              <a:t>】</a:t>
            </a:r>
            <a:r>
              <a:rPr lang="zh-CN" altLang="en-US" dirty="0" smtClean="0"/>
              <a:t>或者</a:t>
            </a:r>
            <a:r>
              <a:rPr lang="en-US" altLang="zh-CN" dirty="0" smtClean="0"/>
              <a:t>【BPC</a:t>
            </a:r>
            <a:r>
              <a:rPr lang="zh-CN" altLang="en-US" dirty="0" smtClean="0"/>
              <a:t>叠加</a:t>
            </a:r>
            <a:r>
              <a:rPr lang="en-US" altLang="zh-CN" dirty="0" smtClean="0"/>
              <a:t>】</a:t>
            </a:r>
            <a:r>
              <a:rPr lang="zh-CN" altLang="en-US" dirty="0" smtClean="0"/>
              <a:t>菜单即可</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7" name="矩形 6"/>
          <p:cNvSpPr/>
          <p:nvPr/>
        </p:nvSpPr>
        <p:spPr>
          <a:xfrm>
            <a:off x="8663608" y="4787558"/>
            <a:ext cx="4248472" cy="2142450"/>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3227761687"/>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图像" descr="图像"/>
          <p:cNvPicPr>
            <a:picLocks noChangeAspect="1"/>
          </p:cNvPicPr>
          <p:nvPr/>
        </p:nvPicPr>
        <p:blipFill>
          <a:blip r:embed="rId3"/>
          <a:stretch>
            <a:fillRect/>
          </a:stretch>
        </p:blipFill>
        <p:spPr>
          <a:xfrm>
            <a:off x="18528704" y="8762850"/>
            <a:ext cx="5855296" cy="4953149"/>
          </a:xfrm>
          <a:prstGeom prst="rect">
            <a:avLst/>
          </a:prstGeom>
          <a:ln w="12700">
            <a:miter lim="400000"/>
            <a:headEnd/>
            <a:tailEnd/>
          </a:ln>
        </p:spPr>
      </p:pic>
      <p:pic>
        <p:nvPicPr>
          <p:cNvPr id="1024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7023" y="1889448"/>
            <a:ext cx="17496977" cy="11524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 name="图像" descr="图像"/>
          <p:cNvPicPr>
            <a:picLocks noChangeAspect="1"/>
          </p:cNvPicPr>
          <p:nvPr/>
        </p:nvPicPr>
        <p:blipFill>
          <a:blip r:embed="rId5"/>
          <a:stretch>
            <a:fillRect/>
          </a:stretch>
        </p:blipFill>
        <p:spPr>
          <a:xfrm>
            <a:off x="-1" y="755652"/>
            <a:ext cx="24384001" cy="952498"/>
          </a:xfrm>
          <a:prstGeom prst="rect">
            <a:avLst/>
          </a:prstGeom>
          <a:ln w="12700">
            <a:miter lim="400000"/>
            <a:headEnd/>
            <a:tailEnd/>
          </a:ln>
        </p:spPr>
      </p:pic>
      <p:sp>
        <p:nvSpPr>
          <p:cNvPr id="155" name="内容标题（55点75w）"/>
          <p:cNvSpPr txBox="1"/>
          <p:nvPr/>
        </p:nvSpPr>
        <p:spPr>
          <a:xfrm>
            <a:off x="696721" y="719311"/>
            <a:ext cx="6129883"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查看离子</a:t>
            </a:r>
            <a:r>
              <a:rPr lang="en-US" altLang="zh-CN" dirty="0" smtClean="0"/>
              <a:t>XIC</a:t>
            </a:r>
            <a:r>
              <a:rPr lang="zh-CN" altLang="en-US" dirty="0" smtClean="0"/>
              <a:t>叠加图</a:t>
            </a:r>
          </a:p>
        </p:txBody>
      </p:sp>
      <p:sp>
        <p:nvSpPr>
          <p:cNvPr id="6" name="矩形 5"/>
          <p:cNvSpPr/>
          <p:nvPr/>
        </p:nvSpPr>
        <p:spPr>
          <a:xfrm>
            <a:off x="9582062" y="6713984"/>
            <a:ext cx="2880320" cy="1584176"/>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2" name="TextBox 1"/>
          <p:cNvSpPr txBox="1"/>
          <p:nvPr/>
        </p:nvSpPr>
        <p:spPr>
          <a:xfrm>
            <a:off x="238672" y="2393504"/>
            <a:ext cx="6443916" cy="333424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如果需要查看离子的</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XIC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色谱图的叠加图，则可以将不同的原始数据文件之中的目标离子都选中</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在目标离子上通过右键菜单</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显示</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TIC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叠加图</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即可显示目标离子在不同的原始数据文件之中的</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TIC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图的叠加结果</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539359153"/>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5049459"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a:t>
            </a:r>
            <a:r>
              <a:rPr lang="zh-CN" altLang="en-US" dirty="0" smtClean="0"/>
              <a:t>看</a:t>
            </a:r>
            <a:r>
              <a:rPr lang="en-US" altLang="zh-CN" dirty="0" smtClean="0"/>
              <a:t>GCMS</a:t>
            </a:r>
            <a:r>
              <a:rPr lang="zh-CN" altLang="en-US" dirty="0" smtClean="0"/>
              <a:t>数据</a:t>
            </a:r>
            <a:endParaRPr lang="zh-CN" altLang="en-US" dirty="0" smtClean="0"/>
          </a:p>
        </p:txBody>
      </p:sp>
      <p:pic>
        <p:nvPicPr>
          <p:cNvPr id="2" name="Picture 1"/>
          <p:cNvPicPr>
            <a:picLocks noChangeAspect="1"/>
          </p:cNvPicPr>
          <p:nvPr/>
        </p:nvPicPr>
        <p:blipFill>
          <a:blip r:embed="rId5"/>
          <a:stretch>
            <a:fillRect/>
          </a:stretch>
        </p:blipFill>
        <p:spPr>
          <a:xfrm>
            <a:off x="6359352" y="521296"/>
            <a:ext cx="7008465" cy="3240360"/>
          </a:xfrm>
          <a:prstGeom prst="rect">
            <a:avLst/>
          </a:prstGeom>
        </p:spPr>
      </p:pic>
      <p:pic>
        <p:nvPicPr>
          <p:cNvPr id="3" name="Picture 2"/>
          <p:cNvPicPr>
            <a:picLocks noChangeAspect="1"/>
          </p:cNvPicPr>
          <p:nvPr/>
        </p:nvPicPr>
        <p:blipFill>
          <a:blip r:embed="rId6"/>
          <a:stretch>
            <a:fillRect/>
          </a:stretch>
        </p:blipFill>
        <p:spPr>
          <a:xfrm>
            <a:off x="15491532" y="521296"/>
            <a:ext cx="3384376" cy="3384376"/>
          </a:xfrm>
          <a:prstGeom prst="rect">
            <a:avLst/>
          </a:prstGeom>
        </p:spPr>
      </p:pic>
      <p:pic>
        <p:nvPicPr>
          <p:cNvPr id="4" name="Picture 3"/>
          <p:cNvPicPr>
            <a:picLocks noChangeAspect="1"/>
          </p:cNvPicPr>
          <p:nvPr/>
        </p:nvPicPr>
        <p:blipFill>
          <a:blip r:embed="rId7"/>
          <a:stretch>
            <a:fillRect/>
          </a:stretch>
        </p:blipFill>
        <p:spPr>
          <a:xfrm>
            <a:off x="8097189" y="4265712"/>
            <a:ext cx="13086165" cy="9289032"/>
          </a:xfrm>
          <a:prstGeom prst="rect">
            <a:avLst/>
          </a:prstGeom>
        </p:spPr>
      </p:pic>
      <p:sp>
        <p:nvSpPr>
          <p:cNvPr id="8" name="椭圆 7"/>
          <p:cNvSpPr/>
          <p:nvPr/>
        </p:nvSpPr>
        <p:spPr>
          <a:xfrm>
            <a:off x="6143328" y="3420256"/>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1</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9" name="椭圆 7"/>
          <p:cNvSpPr/>
          <p:nvPr/>
        </p:nvSpPr>
        <p:spPr>
          <a:xfrm>
            <a:off x="19086200" y="3222873"/>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2</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0" name="椭圆 7"/>
          <p:cNvSpPr/>
          <p:nvPr/>
        </p:nvSpPr>
        <p:spPr>
          <a:xfrm>
            <a:off x="8951640" y="11754544"/>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3</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5" name="TextBox 4"/>
          <p:cNvSpPr txBox="1"/>
          <p:nvPr/>
        </p:nvSpPr>
        <p:spPr>
          <a:xfrm>
            <a:off x="454696" y="4473116"/>
            <a:ext cx="7550659" cy="8874224"/>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lang="en-US" altLang="zh-CN" dirty="0" smtClean="0"/>
              <a:t>GCMS</a:t>
            </a:r>
            <a:r>
              <a:rPr lang="zh-CN" altLang="en-US" dirty="0" smtClean="0"/>
              <a:t>原始数据查看主要针对靶向</a:t>
            </a:r>
            <a:r>
              <a:rPr lang="en-US" altLang="zh-CN" dirty="0" smtClean="0"/>
              <a:t>GCMS</a:t>
            </a:r>
            <a:r>
              <a:rPr lang="zh-CN" altLang="en-US" dirty="0" smtClean="0"/>
              <a:t>数据的查看，同时也兼容非靶</a:t>
            </a:r>
            <a:r>
              <a:rPr lang="en-US" altLang="zh-CN" dirty="0" smtClean="0"/>
              <a:t>GCMS</a:t>
            </a:r>
            <a:r>
              <a:rPr lang="zh-CN" altLang="en-US" dirty="0" smtClean="0"/>
              <a:t>原始数据，数据查看步骤：</a:t>
            </a:r>
            <a:endParaRPr lang="en-US" altLang="zh-CN" dirty="0" smtClean="0"/>
          </a:p>
          <a:p>
            <a:pPr marL="0" marR="0" indent="0" algn="l" defTabSz="825500" rtl="0" fontAlgn="auto" latinLnBrk="0" hangingPunct="0">
              <a:lnSpc>
                <a:spcPct val="100000"/>
              </a:lnSpc>
              <a:spcBef>
                <a:spcPts val="0"/>
              </a:spcBef>
              <a:spcAft>
                <a:spcPts val="0"/>
              </a:spcAft>
              <a:buClrTx/>
              <a:buSzTx/>
              <a:buFontTx/>
              <a:buNone/>
            </a:pPr>
            <a:endParaRPr kumimoji="0" 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lang="zh-CN" altLang="en-US" dirty="0" smtClean="0"/>
              <a:t>在数据工具箱标签页，点击</a:t>
            </a:r>
            <a:r>
              <a:rPr lang="en-US" altLang="zh-CN" dirty="0" smtClean="0"/>
              <a:t>【Explorers】</a:t>
            </a:r>
            <a:r>
              <a:rPr lang="zh-CN" altLang="en-US" dirty="0" smtClean="0"/>
              <a:t>下拉框，选中</a:t>
            </a:r>
            <a:r>
              <a:rPr lang="en-US" altLang="zh-CN" dirty="0" smtClean="0"/>
              <a:t>【GCMS</a:t>
            </a:r>
            <a:r>
              <a:rPr lang="zh-CN" altLang="en-US" dirty="0" smtClean="0"/>
              <a:t>浏览器</a:t>
            </a:r>
            <a:r>
              <a:rPr lang="en-US" altLang="zh-CN" dirty="0" smtClean="0"/>
              <a:t>】</a:t>
            </a:r>
            <a:r>
              <a:rPr lang="zh-CN" altLang="en-US" dirty="0" smtClean="0"/>
              <a:t>即可打开</a:t>
            </a:r>
            <a:r>
              <a:rPr lang="en-US" altLang="zh-CN" dirty="0" smtClean="0"/>
              <a:t>GCMS</a:t>
            </a:r>
            <a:r>
              <a:rPr lang="zh-CN" altLang="en-US" dirty="0" smtClean="0"/>
              <a:t>文件列表</a:t>
            </a:r>
            <a:endParaRPr lang="en-US" altLang="zh-CN" dirty="0" smtClean="0"/>
          </a:p>
          <a:p>
            <a:pPr marL="514350" marR="0" indent="-514350" algn="l" defTabSz="825500" rtl="0" fontAlgn="auto" latinLnBrk="0" hangingPunct="0">
              <a:lnSpc>
                <a:spcPct val="100000"/>
              </a:lnSpc>
              <a:spcBef>
                <a:spcPts val="0"/>
              </a:spcBef>
              <a:spcAft>
                <a:spcPts val="0"/>
              </a:spcAft>
              <a:buClrTx/>
              <a:buSzTx/>
              <a:buFontTx/>
              <a:buAutoNum type="arabicPeriod"/>
            </a:pPr>
            <a:endParaRPr kumimoji="0" 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lang="zh-CN" altLang="en-US" dirty="0" smtClean="0"/>
              <a:t>在</a:t>
            </a:r>
            <a:r>
              <a:rPr lang="en-US" altLang="zh-CN" dirty="0" smtClean="0"/>
              <a:t>GCMS</a:t>
            </a:r>
            <a:r>
              <a:rPr lang="zh-CN" altLang="en-US" dirty="0" smtClean="0"/>
              <a:t>文件列表之中通过鼠标右键，点击右键菜单中的</a:t>
            </a:r>
            <a:r>
              <a:rPr lang="en-US" altLang="zh-CN" dirty="0" smtClean="0"/>
              <a:t>【</a:t>
            </a:r>
            <a:r>
              <a:rPr lang="zh-CN" altLang="en-US" dirty="0" smtClean="0"/>
              <a:t>导入文件</a:t>
            </a:r>
            <a:r>
              <a:rPr lang="en-US" altLang="zh-CN" dirty="0" smtClean="0"/>
              <a:t>】</a:t>
            </a:r>
            <a:r>
              <a:rPr lang="zh-CN" altLang="en-US" dirty="0" smtClean="0"/>
              <a:t>进行</a:t>
            </a:r>
            <a:r>
              <a:rPr lang="en-US" altLang="zh-CN" dirty="0" smtClean="0"/>
              <a:t>GCMS</a:t>
            </a:r>
            <a:r>
              <a:rPr lang="zh-CN" altLang="en-US" dirty="0" smtClean="0"/>
              <a:t>数据文件的打开。目前</a:t>
            </a:r>
            <a:r>
              <a:rPr lang="en-US" altLang="zh-CN" dirty="0" smtClean="0"/>
              <a:t>GCMS</a:t>
            </a:r>
            <a:r>
              <a:rPr lang="zh-CN" altLang="en-US" dirty="0" smtClean="0"/>
              <a:t>数据查看支持安捷伦</a:t>
            </a:r>
            <a:r>
              <a:rPr lang="en-US" altLang="zh-CN" dirty="0" smtClean="0"/>
              <a:t>CDF</a:t>
            </a:r>
            <a:r>
              <a:rPr lang="zh-CN" altLang="en-US" dirty="0" smtClean="0"/>
              <a:t>文件，赛默飞</a:t>
            </a:r>
            <a:r>
              <a:rPr lang="en-US" altLang="zh-CN" dirty="0" smtClean="0"/>
              <a:t>Raw</a:t>
            </a:r>
            <a:r>
              <a:rPr lang="zh-CN" altLang="en-US" dirty="0" smtClean="0"/>
              <a:t>文件所转换得到的</a:t>
            </a:r>
            <a:r>
              <a:rPr lang="en-US" altLang="zh-CN" dirty="0" smtClean="0"/>
              <a:t>mzML</a:t>
            </a:r>
            <a:r>
              <a:rPr lang="zh-CN" altLang="en-US" dirty="0" smtClean="0"/>
              <a:t>文件</a:t>
            </a:r>
            <a:endParaRPr lang="en-US" altLang="zh-CN" dirty="0" smtClean="0"/>
          </a:p>
          <a:p>
            <a:pPr marL="514350" marR="0" indent="-514350" algn="l" defTabSz="825500" rtl="0" fontAlgn="auto" latinLnBrk="0" hangingPunct="0">
              <a:lnSpc>
                <a:spcPct val="100000"/>
              </a:lnSpc>
              <a:spcBef>
                <a:spcPts val="0"/>
              </a:spcBef>
              <a:spcAft>
                <a:spcPts val="0"/>
              </a:spcAft>
              <a:buClrTx/>
              <a:buSzTx/>
              <a:buFontTx/>
              <a:buAutoNum type="arabicPeriod"/>
            </a:pPr>
            <a:endParaRPr kumimoji="0" 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lang="en-US" dirty="0" smtClean="0"/>
              <a:t>GCMS</a:t>
            </a:r>
            <a:r>
              <a:rPr lang="zh-CN" altLang="en-US" dirty="0" smtClean="0"/>
              <a:t>数据只要由两部分构成：</a:t>
            </a:r>
            <a:r>
              <a:rPr lang="en-US" altLang="zh-CN" dirty="0" smtClean="0"/>
              <a:t>a. 【Peaks ROI】</a:t>
            </a:r>
            <a:r>
              <a:rPr lang="zh-CN" altLang="en-US" dirty="0" smtClean="0"/>
              <a:t>为程序基于</a:t>
            </a:r>
            <a:r>
              <a:rPr lang="en-US" altLang="zh-CN" dirty="0" smtClean="0"/>
              <a:t>GCMS</a:t>
            </a:r>
            <a:r>
              <a:rPr lang="zh-CN" altLang="en-US" dirty="0" smtClean="0"/>
              <a:t>数据的</a:t>
            </a:r>
            <a:r>
              <a:rPr lang="en-US" altLang="zh-CN" dirty="0" smtClean="0"/>
              <a:t>TIC</a:t>
            </a:r>
            <a:r>
              <a:rPr lang="zh-CN" altLang="en-US" dirty="0" smtClean="0"/>
              <a:t>图进行峰识别得到的峰列表；</a:t>
            </a:r>
            <a:r>
              <a:rPr lang="en-US" altLang="zh-CN" dirty="0" smtClean="0"/>
              <a:t>b. 【XIC】</a:t>
            </a:r>
            <a:r>
              <a:rPr lang="zh-CN" altLang="en-US" dirty="0" smtClean="0"/>
              <a:t>为</a:t>
            </a:r>
            <a:r>
              <a:rPr lang="en-US" altLang="zh-CN" dirty="0" smtClean="0"/>
              <a:t>GCMS</a:t>
            </a:r>
            <a:r>
              <a:rPr lang="zh-CN" altLang="en-US" dirty="0" smtClean="0"/>
              <a:t>数据之中所有的一级定量离子列表的</a:t>
            </a:r>
            <a:r>
              <a:rPr lang="en-US" altLang="zh-CN" dirty="0" smtClean="0"/>
              <a:t>XIC</a:t>
            </a:r>
            <a:r>
              <a:rPr lang="zh-CN" altLang="en-US" dirty="0" smtClean="0"/>
              <a:t>谱图</a:t>
            </a:r>
            <a:endParaRPr kumimoji="0" 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1761905494"/>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7599837"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a:t>
            </a:r>
            <a:r>
              <a:rPr lang="zh-CN" altLang="en-US" dirty="0" smtClean="0"/>
              <a:t>看</a:t>
            </a:r>
            <a:r>
              <a:rPr lang="en-US" altLang="zh-CN" dirty="0" smtClean="0"/>
              <a:t>GCMS</a:t>
            </a:r>
            <a:r>
              <a:rPr lang="zh-CN" altLang="en-US" dirty="0" smtClean="0"/>
              <a:t>的</a:t>
            </a:r>
            <a:r>
              <a:rPr lang="en-US" altLang="zh-CN" dirty="0" smtClean="0"/>
              <a:t>TIC</a:t>
            </a:r>
            <a:r>
              <a:rPr lang="zh-CN" altLang="en-US" dirty="0"/>
              <a:t>叠加</a:t>
            </a:r>
            <a:r>
              <a:rPr lang="zh-CN" altLang="en-US" dirty="0" smtClean="0"/>
              <a:t>图</a:t>
            </a:r>
            <a:endParaRPr lang="zh-CN" altLang="en-US" dirty="0" smtClean="0"/>
          </a:p>
        </p:txBody>
      </p:sp>
      <p:pic>
        <p:nvPicPr>
          <p:cNvPr id="2" name="Picture 1"/>
          <p:cNvPicPr>
            <a:picLocks noChangeAspect="1"/>
          </p:cNvPicPr>
          <p:nvPr/>
        </p:nvPicPr>
        <p:blipFill>
          <a:blip r:embed="rId5"/>
          <a:stretch>
            <a:fillRect/>
          </a:stretch>
        </p:blipFill>
        <p:spPr>
          <a:xfrm>
            <a:off x="6647384" y="1744491"/>
            <a:ext cx="16921880" cy="11910560"/>
          </a:xfrm>
          <a:prstGeom prst="rect">
            <a:avLst/>
          </a:prstGeom>
        </p:spPr>
      </p:pic>
      <p:sp>
        <p:nvSpPr>
          <p:cNvPr id="6" name="矩形 5"/>
          <p:cNvSpPr/>
          <p:nvPr/>
        </p:nvSpPr>
        <p:spPr>
          <a:xfrm>
            <a:off x="8519592" y="6785992"/>
            <a:ext cx="2880320" cy="1584176"/>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3" name="TextBox 2"/>
          <p:cNvSpPr txBox="1"/>
          <p:nvPr/>
        </p:nvSpPr>
        <p:spPr>
          <a:xfrm>
            <a:off x="696720" y="2984376"/>
            <a:ext cx="5446608" cy="333424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GCMS</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的文件浏览器之中，将目标原始文件的复选框勾选上，选中需要进行</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TIC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叠加的</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GCMS</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原始数据文件，之后通过鼠标右键菜单</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【TIC </a:t>
            </a:r>
            <a:r>
              <a:rPr lang="zh-CN" altLang="en-US" dirty="0"/>
              <a:t>叠加</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图</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，既可以查看</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GCMS</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原始数据的</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TIC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叠加图。</a:t>
            </a:r>
            <a:endParaRPr kumimoji="0" 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2971740269"/>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0171466" y="449288"/>
            <a:ext cx="34555466" cy="1349820"/>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5792400" y="6448139"/>
            <a:ext cx="8591600" cy="7267861"/>
          </a:xfrm>
          <a:prstGeom prst="rect">
            <a:avLst/>
          </a:prstGeom>
          <a:ln w="12700">
            <a:miter lim="400000"/>
            <a:headEnd/>
            <a:tailEnd/>
          </a:ln>
        </p:spPr>
      </p:pic>
      <p:sp>
        <p:nvSpPr>
          <p:cNvPr id="2" name="TextBox 1"/>
          <p:cNvSpPr txBox="1"/>
          <p:nvPr/>
        </p:nvSpPr>
        <p:spPr>
          <a:xfrm>
            <a:off x="3337472" y="3257600"/>
            <a:ext cx="16722527" cy="576568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lang="zh-CN" altLang="en-US" sz="6000" b="0" dirty="0" smtClean="0">
                <a:latin typeface="微软雅黑" panose="020B0503020204020204" pitchFamily="34" charset="-122"/>
                <a:ea typeface="微软雅黑" panose="020B0503020204020204" pitchFamily="34" charset="-122"/>
              </a:rPr>
              <a:t>原始数据查看操作实例</a:t>
            </a:r>
            <a:endParaRPr lang="en-US" altLang="zh-CN" sz="6000" b="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r>
              <a:rPr lang="zh-CN" altLang="en-US" sz="10800" dirty="0" smtClean="0">
                <a:latin typeface="微软雅黑" panose="020B0503020204020204" pitchFamily="34" charset="-122"/>
                <a:ea typeface="微软雅黑" panose="020B0503020204020204" pitchFamily="34" charset="-122"/>
              </a:rPr>
              <a:t>代谢物质谱图数据手动查找</a:t>
            </a:r>
            <a:endParaRPr lang="en-US" altLang="zh-CN" sz="1080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endParaRPr lang="en-US" altLang="zh-CN" sz="4000" b="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r>
              <a:rPr lang="zh-CN" altLang="en-US" sz="4000" b="0" dirty="0" smtClean="0">
                <a:latin typeface="微软雅黑" panose="020B0503020204020204" pitchFamily="34" charset="-122"/>
                <a:ea typeface="微软雅黑" panose="020B0503020204020204" pitchFamily="34" charset="-122"/>
              </a:rPr>
              <a:t>问题解决应用场景：</a:t>
            </a:r>
            <a:endParaRPr lang="en-US" altLang="zh-CN" sz="4000" b="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endParaRPr lang="en-US" altLang="zh-CN" sz="4000" b="0" dirty="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r>
              <a:rPr lang="zh-CN" altLang="en-US" sz="4000" b="0" dirty="0" smtClean="0">
                <a:latin typeface="微软雅黑" panose="020B0503020204020204" pitchFamily="34" charset="-122"/>
                <a:ea typeface="微软雅黑" panose="020B0503020204020204" pitchFamily="34" charset="-122"/>
              </a:rPr>
              <a:t>在已经知道代谢物的化学式的前提下，想要在原始数据之中查找</a:t>
            </a:r>
            <a:endParaRPr lang="en-US" altLang="zh-CN" sz="4000" b="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r>
              <a:rPr lang="zh-CN" altLang="en-US" sz="4000" b="0" dirty="0" smtClean="0">
                <a:latin typeface="微软雅黑" panose="020B0503020204020204" pitchFamily="34" charset="-122"/>
                <a:ea typeface="微软雅黑" panose="020B0503020204020204" pitchFamily="34" charset="-122"/>
              </a:rPr>
              <a:t>具有二级碎片的代谢物的一级母离子，进行手动峰提取操作</a:t>
            </a:r>
            <a:endParaRPr kumimoji="0" lang="zh-CN" altLang="en-US" sz="4000" b="0" i="0" u="none" strike="noStrike" cap="none" spc="0" normalizeH="0" baseline="0" dirty="0">
              <a:ln>
                <a:noFill/>
              </a:ln>
              <a:solidFill>
                <a:srgbClr val="000000"/>
              </a:solidFill>
              <a:effectLst/>
              <a:uFillTx/>
              <a:latin typeface="微软雅黑" panose="020B0503020204020204" pitchFamily="34" charset="-122"/>
              <a:ea typeface="微软雅黑" panose="020B0503020204020204" pitchFamily="34" charset="-122"/>
              <a:sym typeface="Helvetica Neue"/>
            </a:endParaRPr>
          </a:p>
        </p:txBody>
      </p:sp>
    </p:spTree>
    <p:extLst>
      <p:ext uri="{BB962C8B-B14F-4D97-AF65-F5344CB8AC3E}">
        <p14:creationId xmlns:p14="http://schemas.microsoft.com/office/powerpoint/2010/main" val="1533659052"/>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0171466" y="449288"/>
            <a:ext cx="34555466" cy="1349820"/>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5792400" y="6448139"/>
            <a:ext cx="8591600" cy="7267861"/>
          </a:xfrm>
          <a:prstGeom prst="rect">
            <a:avLst/>
          </a:prstGeom>
          <a:ln w="12700">
            <a:miter lim="400000"/>
            <a:headEnd/>
            <a:tailEnd/>
          </a:ln>
        </p:spPr>
      </p:pic>
      <p:sp>
        <p:nvSpPr>
          <p:cNvPr id="2" name="TextBox 1"/>
          <p:cNvSpPr txBox="1"/>
          <p:nvPr/>
        </p:nvSpPr>
        <p:spPr>
          <a:xfrm>
            <a:off x="3337472" y="3257600"/>
            <a:ext cx="16722527" cy="576568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lang="zh-CN" altLang="en-US" sz="6000" b="0" dirty="0" smtClean="0">
                <a:latin typeface="微软雅黑" panose="020B0503020204020204" pitchFamily="34" charset="-122"/>
                <a:ea typeface="微软雅黑" panose="020B0503020204020204" pitchFamily="34" charset="-122"/>
              </a:rPr>
              <a:t>原始数据查看操作实例</a:t>
            </a:r>
            <a:endParaRPr lang="en-US" altLang="zh-CN" sz="6000" b="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r>
              <a:rPr lang="zh-CN" altLang="en-US" sz="10800" dirty="0" smtClean="0">
                <a:latin typeface="微软雅黑" panose="020B0503020204020204" pitchFamily="34" charset="-122"/>
                <a:ea typeface="微软雅黑" panose="020B0503020204020204" pitchFamily="34" charset="-122"/>
              </a:rPr>
              <a:t>代谢物质谱图数据手动查找</a:t>
            </a:r>
            <a:endParaRPr lang="en-US" altLang="zh-CN" sz="1080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endParaRPr lang="en-US" altLang="zh-CN" sz="4000" b="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r>
              <a:rPr lang="zh-CN" altLang="en-US" sz="4000" b="0" dirty="0" smtClean="0">
                <a:latin typeface="微软雅黑" panose="020B0503020204020204" pitchFamily="34" charset="-122"/>
                <a:ea typeface="微软雅黑" panose="020B0503020204020204" pitchFamily="34" charset="-122"/>
              </a:rPr>
              <a:t>问题解决应用场景：</a:t>
            </a:r>
            <a:endParaRPr lang="en-US" altLang="zh-CN" sz="4000" b="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endParaRPr lang="en-US" altLang="zh-CN" sz="4000" b="0" dirty="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r>
              <a:rPr lang="zh-CN" altLang="en-US" sz="4000" b="0" dirty="0" smtClean="0">
                <a:latin typeface="微软雅黑" panose="020B0503020204020204" pitchFamily="34" charset="-122"/>
                <a:ea typeface="微软雅黑" panose="020B0503020204020204" pitchFamily="34" charset="-122"/>
              </a:rPr>
              <a:t>在已经知道代谢物的化学式的前提下，想要在原始数据之中查找</a:t>
            </a:r>
            <a:endParaRPr lang="en-US" altLang="zh-CN" sz="4000" b="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r>
              <a:rPr lang="zh-CN" altLang="en-US" sz="4000" b="0" dirty="0" smtClean="0">
                <a:latin typeface="微软雅黑" panose="020B0503020204020204" pitchFamily="34" charset="-122"/>
                <a:ea typeface="微软雅黑" panose="020B0503020204020204" pitchFamily="34" charset="-122"/>
              </a:rPr>
              <a:t>具有二级碎片的代谢物的一级母离子，进行手动峰提取操作</a:t>
            </a:r>
            <a:endParaRPr kumimoji="0" lang="zh-CN" altLang="en-US" sz="4000" b="0" i="0" u="none" strike="noStrike" cap="none" spc="0" normalizeH="0" baseline="0" dirty="0">
              <a:ln>
                <a:noFill/>
              </a:ln>
              <a:solidFill>
                <a:srgbClr val="000000"/>
              </a:solidFill>
              <a:effectLst/>
              <a:uFillTx/>
              <a:latin typeface="微软雅黑" panose="020B0503020204020204" pitchFamily="34" charset="-122"/>
              <a:ea typeface="微软雅黑" panose="020B0503020204020204" pitchFamily="34" charset="-122"/>
              <a:sym typeface="Helvetica Neue"/>
            </a:endParaRPr>
          </a:p>
        </p:txBody>
      </p:sp>
    </p:spTree>
    <p:extLst>
      <p:ext uri="{BB962C8B-B14F-4D97-AF65-F5344CB8AC3E}">
        <p14:creationId xmlns:p14="http://schemas.microsoft.com/office/powerpoint/2010/main" val="1005409641"/>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0171466" y="449288"/>
            <a:ext cx="34555466" cy="1349820"/>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5792400" y="6448139"/>
            <a:ext cx="8591600" cy="7267861"/>
          </a:xfrm>
          <a:prstGeom prst="rect">
            <a:avLst/>
          </a:prstGeom>
          <a:ln w="12700">
            <a:miter lim="400000"/>
            <a:headEnd/>
            <a:tailEnd/>
          </a:ln>
        </p:spPr>
      </p:pic>
      <p:sp>
        <p:nvSpPr>
          <p:cNvPr id="2" name="TextBox 1"/>
          <p:cNvSpPr txBox="1"/>
          <p:nvPr/>
        </p:nvSpPr>
        <p:spPr>
          <a:xfrm>
            <a:off x="3118992" y="2681536"/>
            <a:ext cx="17806157" cy="89665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lang="en-US" altLang="zh-CN" sz="9600" dirty="0" err="1" smtClean="0">
                <a:latin typeface="微软雅黑" panose="020B0503020204020204" pitchFamily="34" charset="-122"/>
                <a:ea typeface="微软雅黑" panose="020B0503020204020204" pitchFamily="34" charset="-122"/>
              </a:rPr>
              <a:t>MZKit</a:t>
            </a:r>
            <a:r>
              <a:rPr lang="en-US" altLang="zh-CN" sz="9600" dirty="0" smtClean="0">
                <a:latin typeface="微软雅黑" panose="020B0503020204020204" pitchFamily="34" charset="-122"/>
                <a:ea typeface="微软雅黑" panose="020B0503020204020204" pitchFamily="34" charset="-122"/>
              </a:rPr>
              <a:t> </a:t>
            </a:r>
            <a:r>
              <a:rPr lang="zh-CN" altLang="en-US" sz="9600" dirty="0" smtClean="0">
                <a:latin typeface="微软雅黑" panose="020B0503020204020204" pitchFamily="34" charset="-122"/>
                <a:ea typeface="微软雅黑" panose="020B0503020204020204" pitchFamily="34" charset="-122"/>
              </a:rPr>
              <a:t>桌面工作站软件使用培训</a:t>
            </a:r>
            <a:endParaRPr lang="en-US" altLang="zh-CN" sz="960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endParaRPr lang="en-US" altLang="zh-CN" sz="6000" b="0" dirty="0" smtClean="0">
              <a:latin typeface="微软雅黑" panose="020B0503020204020204" pitchFamily="34" charset="-122"/>
              <a:ea typeface="微软雅黑" panose="020B0503020204020204" pitchFamily="34" charset="-122"/>
            </a:endParaRPr>
          </a:p>
          <a:p>
            <a:pPr marL="0" marR="0" indent="0" algn="l" defTabSz="825500" rtl="0" fontAlgn="auto" latinLnBrk="0" hangingPunct="0">
              <a:lnSpc>
                <a:spcPct val="100000"/>
              </a:lnSpc>
              <a:spcBef>
                <a:spcPts val="0"/>
              </a:spcBef>
              <a:spcAft>
                <a:spcPts val="0"/>
              </a:spcAft>
              <a:buClrTx/>
              <a:buSzTx/>
              <a:buFontTx/>
              <a:buNone/>
            </a:pPr>
            <a:r>
              <a:rPr kumimoji="0" lang="zh-CN" altLang="en-US" sz="6000" b="0" i="0" u="none" strike="noStrike" cap="none" spc="0" normalizeH="0" baseline="0" dirty="0" smtClean="0">
                <a:ln>
                  <a:noFill/>
                </a:ln>
                <a:solidFill>
                  <a:srgbClr val="000000"/>
                </a:solidFill>
                <a:effectLst/>
                <a:uFillTx/>
                <a:latin typeface="微软雅黑" panose="020B0503020204020204" pitchFamily="34" charset="-122"/>
                <a:ea typeface="微软雅黑" panose="020B0503020204020204" pitchFamily="34" charset="-122"/>
                <a:sym typeface="Helvetica Neue"/>
              </a:rPr>
              <a:t>原始数据查看操作</a:t>
            </a:r>
            <a:endParaRPr kumimoji="0" lang="en-US" altLang="zh-CN" sz="6000" b="0" i="0" u="none" strike="noStrike" cap="none" spc="0" normalizeH="0" baseline="0" dirty="0" smtClean="0">
              <a:ln>
                <a:noFill/>
              </a:ln>
              <a:solidFill>
                <a:srgbClr val="000000"/>
              </a:solidFill>
              <a:effectLst/>
              <a:uFillTx/>
              <a:latin typeface="微软雅黑" panose="020B0503020204020204" pitchFamily="34" charset="-122"/>
              <a:ea typeface="微软雅黑" panose="020B0503020204020204" pitchFamily="34" charset="-122"/>
              <a:sym typeface="Helvetica Neue"/>
            </a:endParaRPr>
          </a:p>
          <a:p>
            <a:pPr marL="1143000" marR="0" indent="-1143000" algn="l" defTabSz="825500" rtl="0" fontAlgn="auto" latinLnBrk="0" hangingPunct="0">
              <a:lnSpc>
                <a:spcPct val="100000"/>
              </a:lnSpc>
              <a:spcBef>
                <a:spcPts val="0"/>
              </a:spcBef>
              <a:spcAft>
                <a:spcPts val="0"/>
              </a:spcAft>
              <a:buClrTx/>
              <a:buSzTx/>
              <a:buFontTx/>
              <a:buAutoNum type="arabicPeriod"/>
            </a:pPr>
            <a:r>
              <a:rPr lang="en-US" altLang="zh-CN" sz="6000" b="0" dirty="0" smtClean="0">
                <a:latin typeface="微软雅黑" panose="020B0503020204020204" pitchFamily="34" charset="-122"/>
                <a:ea typeface="微软雅黑" panose="020B0503020204020204" pitchFamily="34" charset="-122"/>
              </a:rPr>
              <a:t>LCMS</a:t>
            </a:r>
            <a:r>
              <a:rPr lang="zh-CN" altLang="en-US" sz="6000" b="0" dirty="0" smtClean="0">
                <a:latin typeface="微软雅黑" panose="020B0503020204020204" pitchFamily="34" charset="-122"/>
                <a:ea typeface="微软雅黑" panose="020B0503020204020204" pitchFamily="34" charset="-122"/>
              </a:rPr>
              <a:t>非靶数据查看</a:t>
            </a:r>
            <a:endParaRPr lang="en-US" altLang="zh-CN" sz="6000" b="0" dirty="0" smtClean="0">
              <a:latin typeface="微软雅黑" panose="020B0503020204020204" pitchFamily="34" charset="-122"/>
              <a:ea typeface="微软雅黑" panose="020B0503020204020204" pitchFamily="34" charset="-122"/>
            </a:endParaRPr>
          </a:p>
          <a:p>
            <a:pPr marL="1143000" marR="0" indent="-1143000" algn="l" defTabSz="825500" rtl="0" fontAlgn="auto" latinLnBrk="0" hangingPunct="0">
              <a:lnSpc>
                <a:spcPct val="100000"/>
              </a:lnSpc>
              <a:spcBef>
                <a:spcPts val="0"/>
              </a:spcBef>
              <a:spcAft>
                <a:spcPts val="0"/>
              </a:spcAft>
              <a:buClrTx/>
              <a:buSzTx/>
              <a:buFontTx/>
              <a:buAutoNum type="arabicPeriod"/>
            </a:pPr>
            <a:r>
              <a:rPr lang="zh-CN" altLang="en-US" sz="6000" b="0" dirty="0">
                <a:latin typeface="微软雅黑" panose="020B0503020204020204" pitchFamily="34" charset="-122"/>
                <a:ea typeface="微软雅黑" panose="020B0503020204020204" pitchFamily="34" charset="-122"/>
              </a:rPr>
              <a:t>靶向</a:t>
            </a:r>
            <a:r>
              <a:rPr kumimoji="0" lang="zh-CN" altLang="en-US" sz="6000" b="0" i="0" u="none" strike="noStrike" cap="none" spc="0" normalizeH="0" baseline="0" dirty="0" smtClean="0">
                <a:ln>
                  <a:noFill/>
                </a:ln>
                <a:solidFill>
                  <a:srgbClr val="000000"/>
                </a:solidFill>
                <a:effectLst/>
                <a:uFillTx/>
                <a:latin typeface="微软雅黑" panose="020B0503020204020204" pitchFamily="34" charset="-122"/>
                <a:ea typeface="微软雅黑" panose="020B0503020204020204" pitchFamily="34" charset="-122"/>
                <a:sym typeface="Helvetica Neue"/>
              </a:rPr>
              <a:t>数据查看</a:t>
            </a:r>
            <a:endParaRPr kumimoji="0" lang="en-US" altLang="zh-CN" sz="6000" b="0" i="0" u="none" strike="noStrike" cap="none" spc="0" normalizeH="0" baseline="0" dirty="0" smtClean="0">
              <a:ln>
                <a:noFill/>
              </a:ln>
              <a:solidFill>
                <a:srgbClr val="000000"/>
              </a:solidFill>
              <a:effectLst/>
              <a:uFillTx/>
              <a:latin typeface="微软雅黑" panose="020B0503020204020204" pitchFamily="34" charset="-122"/>
              <a:ea typeface="微软雅黑" panose="020B0503020204020204" pitchFamily="34" charset="-122"/>
              <a:sym typeface="Helvetica Neue"/>
            </a:endParaRPr>
          </a:p>
          <a:p>
            <a:pPr marL="1143000" marR="0" indent="-1143000" algn="l" defTabSz="825500" rtl="0" fontAlgn="auto" latinLnBrk="0" hangingPunct="0">
              <a:lnSpc>
                <a:spcPct val="100000"/>
              </a:lnSpc>
              <a:spcBef>
                <a:spcPts val="0"/>
              </a:spcBef>
              <a:spcAft>
                <a:spcPts val="0"/>
              </a:spcAft>
              <a:buClrTx/>
              <a:buSzTx/>
              <a:buFontTx/>
              <a:buAutoNum type="arabicPeriod"/>
            </a:pPr>
            <a:endParaRPr lang="en-US" altLang="zh-CN" sz="6000" b="0" dirty="0">
              <a:latin typeface="微软雅黑" panose="020B0503020204020204" pitchFamily="34" charset="-122"/>
              <a:ea typeface="微软雅黑" panose="020B0503020204020204" pitchFamily="34" charset="-122"/>
            </a:endParaRPr>
          </a:p>
          <a:p>
            <a:pPr marR="0" algn="l" defTabSz="825500" rtl="0" fontAlgn="auto" latinLnBrk="0" hangingPunct="0">
              <a:lnSpc>
                <a:spcPct val="100000"/>
              </a:lnSpc>
              <a:spcBef>
                <a:spcPts val="0"/>
              </a:spcBef>
              <a:spcAft>
                <a:spcPts val="0"/>
              </a:spcAft>
              <a:buClrTx/>
              <a:buSzTx/>
            </a:pPr>
            <a:r>
              <a:rPr kumimoji="0" lang="zh-CN" altLang="en-US" sz="6000" b="0" i="0" u="none" strike="noStrike" cap="none" spc="0" normalizeH="0" baseline="0" dirty="0" smtClean="0">
                <a:ln>
                  <a:noFill/>
                </a:ln>
                <a:solidFill>
                  <a:srgbClr val="000000"/>
                </a:solidFill>
                <a:effectLst/>
                <a:uFillTx/>
                <a:latin typeface="微软雅黑" panose="020B0503020204020204" pitchFamily="34" charset="-122"/>
                <a:ea typeface="微软雅黑" panose="020B0503020204020204" pitchFamily="34" charset="-122"/>
                <a:sym typeface="Helvetica Neue"/>
              </a:rPr>
              <a:t>培训讲师：谢桂纲</a:t>
            </a:r>
            <a:endParaRPr kumimoji="0" lang="en-US" altLang="zh-CN" sz="6000" b="0" i="0" u="none" strike="noStrike" cap="none" spc="0" normalizeH="0" baseline="0" dirty="0" smtClean="0">
              <a:ln>
                <a:noFill/>
              </a:ln>
              <a:solidFill>
                <a:srgbClr val="000000"/>
              </a:solidFill>
              <a:effectLst/>
              <a:uFillTx/>
              <a:latin typeface="微软雅黑" panose="020B0503020204020204" pitchFamily="34" charset="-122"/>
              <a:ea typeface="微软雅黑" panose="020B0503020204020204" pitchFamily="34" charset="-122"/>
              <a:sym typeface="Helvetica Neue"/>
            </a:endParaRPr>
          </a:p>
          <a:p>
            <a:pPr marR="0" algn="l" defTabSz="825500" rtl="0" fontAlgn="auto" latinLnBrk="0" hangingPunct="0">
              <a:lnSpc>
                <a:spcPct val="100000"/>
              </a:lnSpc>
              <a:spcBef>
                <a:spcPts val="0"/>
              </a:spcBef>
              <a:spcAft>
                <a:spcPts val="0"/>
              </a:spcAft>
              <a:buClrTx/>
              <a:buSzTx/>
            </a:pPr>
            <a:r>
              <a:rPr lang="zh-CN" altLang="en-US" sz="6000" b="0" dirty="0" smtClean="0">
                <a:latin typeface="微软雅黑" panose="020B0503020204020204" pitchFamily="34" charset="-122"/>
                <a:ea typeface="微软雅黑" panose="020B0503020204020204" pitchFamily="34" charset="-122"/>
              </a:rPr>
              <a:t>部门</a:t>
            </a:r>
            <a:r>
              <a:rPr lang="en-US" altLang="zh-CN" sz="6000" b="0" dirty="0" smtClean="0">
                <a:latin typeface="微软雅黑" panose="020B0503020204020204" pitchFamily="34" charset="-122"/>
                <a:ea typeface="微软雅黑" panose="020B0503020204020204" pitchFamily="34" charset="-122"/>
              </a:rPr>
              <a:t>&amp;</a:t>
            </a:r>
            <a:r>
              <a:rPr lang="zh-CN" altLang="en-US" sz="6000" b="0" dirty="0" smtClean="0">
                <a:latin typeface="微软雅黑" panose="020B0503020204020204" pitchFamily="34" charset="-122"/>
                <a:ea typeface="微软雅黑" panose="020B0503020204020204" pitchFamily="34" charset="-122"/>
              </a:rPr>
              <a:t>职位：</a:t>
            </a:r>
            <a:r>
              <a:rPr lang="en-US" altLang="zh-CN" sz="6000" b="0" dirty="0" err="1" smtClean="0">
                <a:latin typeface="微软雅黑" panose="020B0503020204020204" pitchFamily="34" charset="-122"/>
                <a:ea typeface="微软雅黑" panose="020B0503020204020204" pitchFamily="34" charset="-122"/>
              </a:rPr>
              <a:t>BioDeep</a:t>
            </a:r>
            <a:r>
              <a:rPr lang="en-US" altLang="zh-CN" sz="6000" b="0" dirty="0" smtClean="0">
                <a:latin typeface="微软雅黑" panose="020B0503020204020204" pitchFamily="34" charset="-122"/>
                <a:ea typeface="微软雅黑" panose="020B0503020204020204" pitchFamily="34" charset="-122"/>
              </a:rPr>
              <a:t> </a:t>
            </a:r>
            <a:r>
              <a:rPr lang="zh-CN" altLang="en-US" sz="6000" b="0" dirty="0" smtClean="0">
                <a:latin typeface="微软雅黑" panose="020B0503020204020204" pitchFamily="34" charset="-122"/>
                <a:ea typeface="微软雅黑" panose="020B0503020204020204" pitchFamily="34" charset="-122"/>
              </a:rPr>
              <a:t>高级研发工程师</a:t>
            </a:r>
            <a:endParaRPr lang="en-US" altLang="zh-CN" sz="6000" b="0" dirty="0" smtClean="0">
              <a:latin typeface="微软雅黑" panose="020B0503020204020204" pitchFamily="34" charset="-122"/>
              <a:ea typeface="微软雅黑" panose="020B0503020204020204" pitchFamily="34" charset="-122"/>
            </a:endParaRPr>
          </a:p>
          <a:p>
            <a:pPr marR="0" algn="l" defTabSz="825500" rtl="0" fontAlgn="auto" latinLnBrk="0" hangingPunct="0">
              <a:lnSpc>
                <a:spcPct val="100000"/>
              </a:lnSpc>
              <a:spcBef>
                <a:spcPts val="0"/>
              </a:spcBef>
              <a:spcAft>
                <a:spcPts val="0"/>
              </a:spcAft>
              <a:buClrTx/>
              <a:buSzTx/>
            </a:pPr>
            <a:r>
              <a:rPr kumimoji="0" lang="zh-CN" altLang="en-US" sz="6000" b="0" i="0" u="none" strike="noStrike" cap="none" spc="0" normalizeH="0" baseline="0" dirty="0" smtClean="0">
                <a:ln>
                  <a:noFill/>
                </a:ln>
                <a:solidFill>
                  <a:srgbClr val="000000"/>
                </a:solidFill>
                <a:effectLst/>
                <a:uFillTx/>
                <a:latin typeface="微软雅黑" panose="020B0503020204020204" pitchFamily="34" charset="-122"/>
                <a:ea typeface="微软雅黑" panose="020B0503020204020204" pitchFamily="34" charset="-122"/>
                <a:sym typeface="Helvetica Neue"/>
              </a:rPr>
              <a:t>日期：</a:t>
            </a:r>
            <a:r>
              <a:rPr kumimoji="0" lang="en-US" altLang="zh-CN" sz="6000" b="0" i="0" u="none" strike="noStrike" cap="none" spc="0" normalizeH="0" baseline="0" dirty="0" smtClean="0">
                <a:ln>
                  <a:noFill/>
                </a:ln>
                <a:solidFill>
                  <a:srgbClr val="000000"/>
                </a:solidFill>
                <a:effectLst/>
                <a:uFillTx/>
                <a:latin typeface="微软雅黑" panose="020B0503020204020204" pitchFamily="34" charset="-122"/>
                <a:ea typeface="微软雅黑" panose="020B0503020204020204" pitchFamily="34" charset="-122"/>
                <a:sym typeface="Helvetica Neue"/>
              </a:rPr>
              <a:t>2022</a:t>
            </a:r>
            <a:r>
              <a:rPr lang="en-US" altLang="zh-CN" sz="6000" b="0" dirty="0" smtClean="0">
                <a:latin typeface="微软雅黑" panose="020B0503020204020204" pitchFamily="34" charset="-122"/>
                <a:ea typeface="微软雅黑" panose="020B0503020204020204" pitchFamily="34" charset="-122"/>
              </a:rPr>
              <a:t>/</a:t>
            </a:r>
            <a:r>
              <a:rPr kumimoji="0" lang="en-US" altLang="zh-CN" sz="6000" b="0" i="0" u="none" strike="noStrike" cap="none" spc="0" normalizeH="0" baseline="0" dirty="0" smtClean="0">
                <a:ln>
                  <a:noFill/>
                </a:ln>
                <a:solidFill>
                  <a:srgbClr val="000000"/>
                </a:solidFill>
                <a:effectLst/>
                <a:uFillTx/>
                <a:latin typeface="微软雅黑" panose="020B0503020204020204" pitchFamily="34" charset="-122"/>
                <a:ea typeface="微软雅黑" panose="020B0503020204020204" pitchFamily="34" charset="-122"/>
                <a:sym typeface="Helvetica Neue"/>
              </a:rPr>
              <a:t>07/01</a:t>
            </a:r>
            <a:endParaRPr kumimoji="0" lang="zh-CN" altLang="en-US" sz="6000" b="0" i="0" u="none" strike="noStrike" cap="none" spc="0" normalizeH="0" baseline="0" dirty="0">
              <a:ln>
                <a:noFill/>
              </a:ln>
              <a:solidFill>
                <a:srgbClr val="000000"/>
              </a:solidFill>
              <a:effectLst/>
              <a:uFillTx/>
              <a:latin typeface="微软雅黑" panose="020B0503020204020204" pitchFamily="34" charset="-122"/>
              <a:ea typeface="微软雅黑" panose="020B0503020204020204" pitchFamily="34" charset="-122"/>
              <a:sym typeface="Helvetica Neue"/>
            </a:endParaRPr>
          </a:p>
        </p:txBody>
      </p:sp>
    </p:spTree>
    <p:extLst>
      <p:ext uri="{BB962C8B-B14F-4D97-AF65-F5344CB8AC3E}">
        <p14:creationId xmlns:p14="http://schemas.microsoft.com/office/powerpoint/2010/main" val="1189388361"/>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图像" descr="图像"/>
          <p:cNvPicPr>
            <a:picLocks noChangeAspect="1"/>
          </p:cNvPicPr>
          <p:nvPr/>
        </p:nvPicPr>
        <p:blipFill>
          <a:blip r:embed="rId3"/>
          <a:stretch>
            <a:fillRect/>
          </a:stretch>
        </p:blipFill>
        <p:spPr>
          <a:xfrm>
            <a:off x="18528704" y="8762850"/>
            <a:ext cx="5855296" cy="4953149"/>
          </a:xfrm>
          <a:prstGeom prst="rect">
            <a:avLst/>
          </a:prstGeom>
          <a:ln w="12700">
            <a:miter lim="400000"/>
            <a:headEnd/>
            <a:tailEnd/>
          </a:ln>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31464" y="1733942"/>
            <a:ext cx="17425936" cy="114467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 name="图像" descr="图像"/>
          <p:cNvPicPr>
            <a:picLocks noChangeAspect="1"/>
          </p:cNvPicPr>
          <p:nvPr/>
        </p:nvPicPr>
        <p:blipFill>
          <a:blip r:embed="rId5"/>
          <a:stretch>
            <a:fillRect/>
          </a:stretch>
        </p:blipFill>
        <p:spPr>
          <a:xfrm>
            <a:off x="-1" y="755652"/>
            <a:ext cx="24384001" cy="952498"/>
          </a:xfrm>
          <a:prstGeom prst="rect">
            <a:avLst/>
          </a:prstGeom>
          <a:ln w="12700">
            <a:miter lim="400000"/>
            <a:headEnd/>
            <a:tailEnd/>
          </a:ln>
        </p:spPr>
      </p:pic>
      <p:sp>
        <p:nvSpPr>
          <p:cNvPr id="155" name="内容标题（55点75w）"/>
          <p:cNvSpPr txBox="1"/>
          <p:nvPr/>
        </p:nvSpPr>
        <p:spPr>
          <a:xfrm>
            <a:off x="696721" y="719311"/>
            <a:ext cx="4353756"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离子快速搜索</a:t>
            </a:r>
          </a:p>
        </p:txBody>
      </p:sp>
      <p:sp>
        <p:nvSpPr>
          <p:cNvPr id="2" name="TextBox 1"/>
          <p:cNvSpPr txBox="1"/>
          <p:nvPr/>
        </p:nvSpPr>
        <p:spPr>
          <a:xfrm>
            <a:off x="295738" y="2299603"/>
            <a:ext cx="5760640" cy="10720884"/>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如果需要查看原始数据文件之中，特定化学式的代谢物离子出现位置，可以直接在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文件浏览器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之中输入目标化学式进行搜索即可</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程序会自动根据化学式计算出精确分子质量</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之后根据精确分子质量在不同的母离子加合物的</a:t>
            </a:r>
            <a:r>
              <a:rPr lang="zh-CN" altLang="en-US" dirty="0"/>
              <a:t>形式</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下计算出对应的理论</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m/z</a:t>
            </a:r>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基于所计算出来的理论</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m/z</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在原始数据文件之中进行对应的离子信息查找</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endParaRPr lang="en-US" altLang="zh-CN" dirty="0"/>
          </a:p>
          <a:p>
            <a:pPr marL="514350" marR="0" indent="-514350" algn="l" defTabSz="825500" rtl="0" fontAlgn="auto" latinLnBrk="0" hangingPunct="0">
              <a:lnSpc>
                <a:spcPct val="100000"/>
              </a:lnSpc>
              <a:spcBef>
                <a:spcPts val="0"/>
              </a:spcBef>
              <a:spcAft>
                <a:spcPts val="0"/>
              </a:spcAft>
              <a:buClrTx/>
              <a:buSzTx/>
              <a:buFontTx/>
              <a:buAutoNum type="arabicPeriod"/>
            </a:pPr>
            <a:endParaRPr lang="en-US" altLang="zh-CN" dirty="0" smtClean="0"/>
          </a:p>
          <a:p>
            <a:pPr algn="l"/>
            <a:r>
              <a:rPr lang="zh-CN" altLang="en-US" dirty="0" smtClean="0"/>
              <a:t>例如我们想要查找</a:t>
            </a:r>
            <a:r>
              <a:rPr lang="en-US" altLang="zh-CN" dirty="0" smtClean="0"/>
              <a:t>Cyanidin-3-glucoside</a:t>
            </a:r>
            <a:r>
              <a:rPr lang="zh-CN" altLang="en-US" dirty="0" smtClean="0"/>
              <a:t>的离子信息，则输入</a:t>
            </a:r>
            <a:r>
              <a:rPr lang="en-US" altLang="zh-CN" dirty="0" smtClean="0"/>
              <a:t>Cyanidin-3-glucoside</a:t>
            </a:r>
            <a:r>
              <a:rPr lang="zh-CN" altLang="en-US" dirty="0" smtClean="0"/>
              <a:t>的化学分子式</a:t>
            </a:r>
            <a:r>
              <a:rPr lang="en-US" altLang="zh-CN" dirty="0"/>
              <a:t>C21H21O11</a:t>
            </a:r>
            <a:r>
              <a:rPr lang="zh-CN" altLang="en-US" dirty="0" smtClean="0"/>
              <a:t>，点击放大镜按钮进行查找，程序会列举出改化学式在所有原始数据文件中出现的情况</a:t>
            </a:r>
            <a:endParaRPr lang="en-US" altLang="zh-CN" dirty="0"/>
          </a:p>
        </p:txBody>
      </p:sp>
      <p:sp>
        <p:nvSpPr>
          <p:cNvPr id="7" name="椭圆 6"/>
          <p:cNvSpPr/>
          <p:nvPr/>
        </p:nvSpPr>
        <p:spPr>
          <a:xfrm>
            <a:off x="6791400" y="5561856"/>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1</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3" name="右箭头 2"/>
          <p:cNvSpPr/>
          <p:nvPr/>
        </p:nvSpPr>
        <p:spPr>
          <a:xfrm rot="18609407">
            <a:off x="7095437" y="4828224"/>
            <a:ext cx="904138" cy="484632"/>
          </a:xfrm>
          <a:prstGeom prst="rightArrow">
            <a:avLst/>
          </a:prstGeom>
          <a:solidFill>
            <a:srgbClr val="7030A0"/>
          </a:solidFill>
          <a:ln/>
        </p:spPr>
        <p:style>
          <a:lnRef idx="0">
            <a:schemeClr val="accent4"/>
          </a:lnRef>
          <a:fillRef idx="3">
            <a:schemeClr val="accent4"/>
          </a:fillRef>
          <a:effectRef idx="3">
            <a:schemeClr val="accent4"/>
          </a:effectRef>
          <a:fontRef idx="minor">
            <a:schemeClr val="lt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9" name="椭圆 8"/>
          <p:cNvSpPr/>
          <p:nvPr/>
        </p:nvSpPr>
        <p:spPr>
          <a:xfrm>
            <a:off x="9815736" y="3041576"/>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2</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0" name="右箭头 9"/>
          <p:cNvSpPr/>
          <p:nvPr/>
        </p:nvSpPr>
        <p:spPr>
          <a:xfrm rot="8022793">
            <a:off x="8671440" y="3754282"/>
            <a:ext cx="1146210" cy="484632"/>
          </a:xfrm>
          <a:prstGeom prst="rightArrow">
            <a:avLst/>
          </a:prstGeom>
          <a:solidFill>
            <a:srgbClr val="7030A0"/>
          </a:solidFill>
          <a:ln/>
        </p:spPr>
        <p:style>
          <a:lnRef idx="0">
            <a:schemeClr val="accent4"/>
          </a:lnRef>
          <a:fillRef idx="3">
            <a:schemeClr val="accent4"/>
          </a:fillRef>
          <a:effectRef idx="3">
            <a:schemeClr val="accent4"/>
          </a:effectRef>
          <a:fontRef idx="minor">
            <a:schemeClr val="lt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3163562375"/>
      </p:ext>
    </p:extLst>
  </p:cSld>
  <p:clrMapOvr>
    <a:masterClrMapping/>
  </p:clrMapOvr>
  <p:transition spd="slow">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4353756"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离子特征筛选</a:t>
            </a:r>
          </a:p>
        </p:txBody>
      </p:sp>
      <p:pic>
        <p:nvPicPr>
          <p:cNvPr id="307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68707" y="2013883"/>
            <a:ext cx="6969463" cy="33123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39472" y="6569968"/>
            <a:ext cx="8208912" cy="59361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440472" y="3473624"/>
            <a:ext cx="5871638" cy="43245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26704" y="2969568"/>
            <a:ext cx="5780479" cy="795089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假若搜索出来的元素太多了，我们可以进行一些特征筛选：</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在搜索结果列表之中，点击鼠标右键，在右键菜单上选择</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应用特征筛选</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p>
          <a:p>
            <a:pPr marL="514350" marR="0" indent="-514350" algn="l" defTabSz="825500" rtl="0" fontAlgn="auto" latinLnBrk="0" hangingPunct="0">
              <a:lnSpc>
                <a:spcPct val="100000"/>
              </a:lnSpc>
              <a:spcBef>
                <a:spcPts val="0"/>
              </a:spcBef>
              <a:spcAft>
                <a:spcPts val="0"/>
              </a:spcAft>
              <a:buClrTx/>
              <a:buSzTx/>
              <a:buFontTx/>
              <a:buAutoNum type="arabicPeriod"/>
            </a:pPr>
            <a:endParaRPr lang="en-US" altLang="zh-CN" dirty="0"/>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在弹出的对话框之中，我们可以缩短选择的保留时间范围，</a:t>
            </a:r>
            <a:r>
              <a:rPr kumimoji="0" lang="en-US" altLang="zh-CN" sz="3000" b="1" i="0" u="none" strike="noStrike" cap="none" spc="0" normalizeH="0" baseline="0" dirty="0" err="1" smtClean="0">
                <a:ln>
                  <a:noFill/>
                </a:ln>
                <a:solidFill>
                  <a:srgbClr val="000000"/>
                </a:solidFill>
                <a:effectLst/>
                <a:uFillTx/>
                <a:latin typeface="Helvetica Neue"/>
                <a:ea typeface="Helvetica Neue"/>
                <a:cs typeface="Helvetica Neue"/>
                <a:sym typeface="Helvetica Neue"/>
              </a:rPr>
              <a:t>mz</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匹配的</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ppm</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误差大小和母离子加合物类型的选择。设定筛选条件后，点击</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应用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执行筛选</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lang="zh-CN" altLang="en-US" dirty="0" smtClean="0"/>
              <a:t>假若需要取消筛选条件，则点击软件主界面左上角菜单之中的</a:t>
            </a:r>
            <a:r>
              <a:rPr lang="en-US" altLang="zh-CN" dirty="0" smtClean="0"/>
              <a:t>【</a:t>
            </a:r>
            <a:r>
              <a:rPr lang="zh-CN" altLang="en-US" dirty="0" smtClean="0"/>
              <a:t>重设筛选条件</a:t>
            </a:r>
            <a:r>
              <a:rPr lang="en-US" altLang="zh-CN" dirty="0" smtClean="0"/>
              <a:t>】</a:t>
            </a:r>
            <a:r>
              <a:rPr lang="zh-CN" altLang="en-US" dirty="0" smtClean="0"/>
              <a:t>按钮重置整个搜索结果列表</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9" name="矩形 8"/>
          <p:cNvSpPr/>
          <p:nvPr/>
        </p:nvSpPr>
        <p:spPr>
          <a:xfrm>
            <a:off x="8735616" y="2825552"/>
            <a:ext cx="3456383" cy="648072"/>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0" name="椭圆 9"/>
          <p:cNvSpPr/>
          <p:nvPr/>
        </p:nvSpPr>
        <p:spPr>
          <a:xfrm>
            <a:off x="12480032" y="3045507"/>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1</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1" name="矩形 10"/>
          <p:cNvSpPr/>
          <p:nvPr/>
        </p:nvSpPr>
        <p:spPr>
          <a:xfrm>
            <a:off x="13344129" y="11538520"/>
            <a:ext cx="1584176" cy="648072"/>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2" name="椭圆 11"/>
          <p:cNvSpPr/>
          <p:nvPr/>
        </p:nvSpPr>
        <p:spPr>
          <a:xfrm>
            <a:off x="13787029" y="10538191"/>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2</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3" name="矩形 12"/>
          <p:cNvSpPr/>
          <p:nvPr/>
        </p:nvSpPr>
        <p:spPr>
          <a:xfrm>
            <a:off x="19176776" y="5002214"/>
            <a:ext cx="1728192" cy="1783777"/>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4" name="椭圆 13"/>
          <p:cNvSpPr/>
          <p:nvPr/>
        </p:nvSpPr>
        <p:spPr>
          <a:xfrm>
            <a:off x="21107164" y="5635878"/>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3</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Tree>
    <p:extLst>
      <p:ext uri="{BB962C8B-B14F-4D97-AF65-F5344CB8AC3E}">
        <p14:creationId xmlns:p14="http://schemas.microsoft.com/office/powerpoint/2010/main" val="2329955136"/>
      </p:ext>
    </p:extLst>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图像" descr="图像"/>
          <p:cNvPicPr>
            <a:picLocks noChangeAspect="1"/>
          </p:cNvPicPr>
          <p:nvPr/>
        </p:nvPicPr>
        <p:blipFill>
          <a:blip r:embed="rId3"/>
          <a:stretch>
            <a:fillRect/>
          </a:stretch>
        </p:blipFill>
        <p:spPr>
          <a:xfrm>
            <a:off x="18528704" y="8762850"/>
            <a:ext cx="5855296" cy="4953149"/>
          </a:xfrm>
          <a:prstGeom prst="rect">
            <a:avLst/>
          </a:prstGeom>
          <a:ln w="12700">
            <a:miter lim="400000"/>
            <a:headEnd/>
            <a:tailEnd/>
          </a:ln>
        </p:spPr>
      </p:pic>
      <p:pic>
        <p:nvPicPr>
          <p:cNvPr id="4102"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982450" y="4265712"/>
            <a:ext cx="12401550" cy="8134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1"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8672" y="6067134"/>
            <a:ext cx="11571362" cy="76488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 name="图像" descr="图像"/>
          <p:cNvPicPr>
            <a:picLocks noChangeAspect="1"/>
          </p:cNvPicPr>
          <p:nvPr/>
        </p:nvPicPr>
        <p:blipFill>
          <a:blip r:embed="rId6"/>
          <a:stretch>
            <a:fillRect/>
          </a:stretch>
        </p:blipFill>
        <p:spPr>
          <a:xfrm>
            <a:off x="-1" y="755652"/>
            <a:ext cx="24384001" cy="952498"/>
          </a:xfrm>
          <a:prstGeom prst="rect">
            <a:avLst/>
          </a:prstGeom>
          <a:ln w="12700">
            <a:miter lim="400000"/>
            <a:headEnd/>
            <a:tailEnd/>
          </a:ln>
        </p:spPr>
      </p:pic>
      <p:sp>
        <p:nvSpPr>
          <p:cNvPr id="155" name="内容标题（55点75w）"/>
          <p:cNvSpPr txBox="1"/>
          <p:nvPr/>
        </p:nvSpPr>
        <p:spPr>
          <a:xfrm>
            <a:off x="696721" y="719311"/>
            <a:ext cx="7896392"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查看二级谱图和离子峰图</a:t>
            </a:r>
          </a:p>
        </p:txBody>
      </p:sp>
      <p:pic>
        <p:nvPicPr>
          <p:cNvPr id="4098"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967864" y="339090"/>
            <a:ext cx="8586829" cy="283315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70447" y="1889448"/>
            <a:ext cx="9766331" cy="379591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514350" marR="0" indent="-514350" algn="l" defTabSz="825500" rtl="0" fontAlgn="auto" latinLnBrk="0" hangingPunct="0">
              <a:lnSpc>
                <a:spcPct val="100000"/>
              </a:lnSpc>
              <a:spcBef>
                <a:spcPts val="0"/>
              </a:spcBef>
              <a:spcAft>
                <a:spcPts val="0"/>
              </a:spcAft>
              <a:buClrTx/>
              <a:buSzTx/>
              <a:buFontTx/>
              <a:buAutoNum type="arabicPeriod"/>
            </a:pPr>
            <a:r>
              <a:rPr lang="zh-CN" altLang="en-US" dirty="0" smtClean="0"/>
              <a:t>在</a:t>
            </a:r>
            <a:r>
              <a:rPr lang="zh-CN" altLang="en-US" dirty="0"/>
              <a:t>列表</a:t>
            </a:r>
            <a:r>
              <a:rPr lang="zh-CN" altLang="en-US" dirty="0" smtClean="0"/>
              <a:t>上，展开对应的原始数据文件，在二级数据上点击鼠标右键，在右键菜单上选择</a:t>
            </a:r>
            <a:r>
              <a:rPr lang="en-US" altLang="zh-CN" dirty="0" smtClean="0"/>
              <a:t>【</a:t>
            </a:r>
            <a:r>
              <a:rPr lang="zh-CN" altLang="en-US" dirty="0" smtClean="0"/>
              <a:t>查看</a:t>
            </a:r>
            <a:r>
              <a:rPr lang="en-US" altLang="zh-CN" dirty="0" smtClean="0"/>
              <a:t>】</a:t>
            </a:r>
            <a:r>
              <a:rPr lang="zh-CN" altLang="en-US" dirty="0" smtClean="0"/>
              <a:t>菜单</a:t>
            </a:r>
            <a:endParaRPr lang="en-US" altLang="zh-CN" dirty="0" smtClean="0"/>
          </a:p>
          <a:p>
            <a:pPr marL="514350" marR="0" indent="-514350" algn="l" defTabSz="825500" rtl="0" fontAlgn="auto" latinLnBrk="0" hangingPunct="0">
              <a:lnSpc>
                <a:spcPct val="100000"/>
              </a:lnSpc>
              <a:spcBef>
                <a:spcPts val="0"/>
              </a:spcBef>
              <a:spcAft>
                <a:spcPts val="0"/>
              </a:spcAft>
              <a:buClrTx/>
              <a:buSzTx/>
              <a:buFontTx/>
              <a:buAutoNum type="arabicPeriod"/>
            </a:pPr>
            <a:endParaRPr kumimoji="0" lang="en-US" altLang="zh-CN"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lang="zh-CN" altLang="en-US" dirty="0" smtClean="0"/>
              <a:t>之后程序会在查看器绘图区显示对应的二级质谱图可视化结果</a:t>
            </a:r>
            <a:endParaRPr lang="en-US" altLang="zh-CN" dirty="0" smtClean="0"/>
          </a:p>
          <a:p>
            <a:pPr marL="514350" marR="0" indent="-514350" algn="l" defTabSz="825500" rtl="0" fontAlgn="auto" latinLnBrk="0" hangingPunct="0">
              <a:lnSpc>
                <a:spcPct val="100000"/>
              </a:lnSpc>
              <a:spcBef>
                <a:spcPts val="0"/>
              </a:spcBef>
              <a:spcAft>
                <a:spcPts val="0"/>
              </a:spcAft>
              <a:buClrTx/>
              <a:buSzTx/>
              <a:buFontTx/>
              <a:buAutoNum type="arabicPeriod"/>
            </a:pPr>
            <a:endParaRPr kumimoji="0" lang="en-US" altLang="zh-CN"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假若需要查看所选择的离子的</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XIC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色谱图，则可以在右键菜单上选择</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查看</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XIC】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菜单</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9" name="矩形 8"/>
          <p:cNvSpPr/>
          <p:nvPr/>
        </p:nvSpPr>
        <p:spPr>
          <a:xfrm>
            <a:off x="14678481" y="1565412"/>
            <a:ext cx="2986127" cy="1044116"/>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0" name="椭圆 9"/>
          <p:cNvSpPr/>
          <p:nvPr/>
        </p:nvSpPr>
        <p:spPr>
          <a:xfrm>
            <a:off x="17664608" y="2489445"/>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1</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1" name="椭圆 10"/>
          <p:cNvSpPr/>
          <p:nvPr/>
        </p:nvSpPr>
        <p:spPr>
          <a:xfrm>
            <a:off x="6287344" y="9142361"/>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2</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2" name="椭圆 11"/>
          <p:cNvSpPr/>
          <p:nvPr/>
        </p:nvSpPr>
        <p:spPr>
          <a:xfrm>
            <a:off x="19671433" y="7423832"/>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3</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3" name="TextBox 2"/>
          <p:cNvSpPr txBox="1"/>
          <p:nvPr/>
        </p:nvSpPr>
        <p:spPr>
          <a:xfrm>
            <a:off x="7189683" y="9190249"/>
            <a:ext cx="2806859"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查看二级质谱图</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14" name="TextBox 13"/>
          <p:cNvSpPr txBox="1"/>
          <p:nvPr/>
        </p:nvSpPr>
        <p:spPr>
          <a:xfrm>
            <a:off x="20544928" y="7483102"/>
            <a:ext cx="2420535"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查看离子峰图</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2329955136"/>
      </p:ext>
    </p:extLst>
  </p:cSld>
  <p:clrMapOvr>
    <a:masterClrMapping/>
  </p:clrMapOvr>
  <p:transition spd="slow">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189" y="2033464"/>
            <a:ext cx="13616898" cy="9001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 name="图像" descr="图像"/>
          <p:cNvPicPr>
            <a:picLocks noChangeAspect="1"/>
          </p:cNvPicPr>
          <p:nvPr/>
        </p:nvPicPr>
        <p:blipFill>
          <a:blip r:embed="rId4"/>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5"/>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5062283"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比较二级质谱图</a:t>
            </a:r>
          </a:p>
        </p:txBody>
      </p:sp>
      <p:pic>
        <p:nvPicPr>
          <p:cNvPr id="5122"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594709" y="2537520"/>
            <a:ext cx="10682390" cy="60016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814736" y="11394504"/>
            <a:ext cx="16444214" cy="148758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得到的二级质谱图之中，特征离子碎片为</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287.05</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，与标准品库之中对应物质的数据相比较，发现该物质同样也具有</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287.05</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的二级碎片，所以基于此方法过程，我们成功的在原始数据之中手动查找出了</a:t>
            </a:r>
            <a:r>
              <a:rPr lang="en-US" altLang="zh-CN" dirty="0" smtClean="0"/>
              <a:t>Cyanidin-3-glucoside</a:t>
            </a:r>
            <a:r>
              <a:rPr lang="zh-CN" altLang="en-US" dirty="0" smtClean="0"/>
              <a:t>的二级碎片</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2664546552"/>
      </p:ext>
    </p:extLst>
  </p:cSld>
  <p:clrMapOvr>
    <a:masterClrMapping/>
  </p:clrMapOvr>
  <p:transition spd="slow">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4353756"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a:t>复制</a:t>
            </a:r>
            <a:r>
              <a:rPr lang="zh-CN" altLang="en-US" dirty="0" smtClean="0"/>
              <a:t>结果数据</a:t>
            </a:r>
          </a:p>
        </p:txBody>
      </p:sp>
      <p:pic>
        <p:nvPicPr>
          <p:cNvPr id="614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68064" y="5991270"/>
            <a:ext cx="11463000" cy="75734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454696" y="2261865"/>
            <a:ext cx="6840760" cy="8412559"/>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在绘图区之中，通过鼠标右键菜单，可以：</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514350" marR="0" indent="-514350" algn="l" defTabSz="825500" rtl="0" fontAlgn="auto" latinLnBrk="0" hangingPunct="0">
              <a:lnSpc>
                <a:spcPct val="100000"/>
              </a:lnSpc>
              <a:spcBef>
                <a:spcPts val="0"/>
              </a:spcBef>
              <a:spcAft>
                <a:spcPts val="0"/>
              </a:spcAft>
              <a:buClrTx/>
              <a:buSzTx/>
              <a:buFontTx/>
              <a:buAutoNum type="arabicPeriod"/>
            </a:pP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显示属性</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可以在右边展开一个属性窗口，显示当前所查看的二级谱图的属性信息，例如离子化方式，电荷数，极性，母离子信息等</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endParaRPr lang="en-US" altLang="zh-CN" dirty="0"/>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可以通过相应的右键菜单进行数据的复制：</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复制矩阵</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可以复制二级质谱数据矩阵至剪切板；</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复制作图结果</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可以复制二级质谱图图片至剪切板；</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复制属性</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则可以将右边属性窗口之中的属性值复制到剪切板之中</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endParaRPr lang="en-US" altLang="zh-CN" dirty="0"/>
          </a:p>
          <a:p>
            <a:pPr marL="514350" marR="0" indent="-514350" algn="l" defTabSz="825500" rtl="0" fontAlgn="auto" latinLnBrk="0" hangingPunct="0">
              <a:lnSpc>
                <a:spcPct val="100000"/>
              </a:lnSpc>
              <a:spcBef>
                <a:spcPts val="0"/>
              </a:spcBef>
              <a:spcAft>
                <a:spcPts val="0"/>
              </a:spcAft>
              <a:buClrTx/>
              <a:buSzTx/>
              <a:buFontTx/>
              <a:buAutoNum type="arabicPeriod"/>
            </a:pP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R="0" algn="l" defTabSz="825500" rtl="0" fontAlgn="auto" latinLnBrk="0" hangingPunct="0">
              <a:lnSpc>
                <a:spcPct val="100000"/>
              </a:lnSpc>
              <a:spcBef>
                <a:spcPts val="0"/>
              </a:spcBef>
              <a:spcAft>
                <a:spcPts val="0"/>
              </a:spcAft>
              <a:buClrTx/>
              <a:buSzTx/>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完成数据复制之后，可以粘贴至</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Excel</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表格之中保存结果数据</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pic>
        <p:nvPicPr>
          <p:cNvPr id="614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508339" y="1666837"/>
            <a:ext cx="7320717" cy="35646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矩形 8"/>
          <p:cNvSpPr/>
          <p:nvPr/>
        </p:nvSpPr>
        <p:spPr>
          <a:xfrm>
            <a:off x="8375576" y="1708150"/>
            <a:ext cx="7453480" cy="3523350"/>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0" name="矩形 9"/>
          <p:cNvSpPr/>
          <p:nvPr/>
        </p:nvSpPr>
        <p:spPr>
          <a:xfrm>
            <a:off x="17016536" y="9090248"/>
            <a:ext cx="3024336" cy="1584176"/>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4" name="右箭头 3"/>
          <p:cNvSpPr/>
          <p:nvPr/>
        </p:nvSpPr>
        <p:spPr>
          <a:xfrm rot="14158243">
            <a:off x="13696566" y="6915671"/>
            <a:ext cx="3931309" cy="854258"/>
          </a:xfrm>
          <a:prstGeom prst="rightArrow">
            <a:avLst>
              <a:gd name="adj1" fmla="val 50000"/>
              <a:gd name="adj2" fmla="val 74606"/>
            </a:avLst>
          </a:prstGeom>
          <a:ln/>
        </p:spPr>
        <p:style>
          <a:lnRef idx="3">
            <a:schemeClr val="lt1"/>
          </a:lnRef>
          <a:fillRef idx="1">
            <a:schemeClr val="accent1"/>
          </a:fillRef>
          <a:effectRef idx="1">
            <a:schemeClr val="accent1"/>
          </a:effectRef>
          <a:fontRef idx="minor">
            <a:schemeClr val="lt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2664546552"/>
      </p:ext>
    </p:extLst>
  </p:cSld>
  <p:clrMapOvr>
    <a:masterClrMapping/>
  </p:clrMapOvr>
  <p:transition spd="slow">
    <p:push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102657"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endParaRPr lang="zh-CN" altLang="en-US" dirty="0" smtClean="0"/>
          </a:p>
        </p:txBody>
      </p:sp>
      <p:sp>
        <p:nvSpPr>
          <p:cNvPr id="6" name="内容标题（55点75w）"/>
          <p:cNvSpPr txBox="1"/>
          <p:nvPr/>
        </p:nvSpPr>
        <p:spPr>
          <a:xfrm>
            <a:off x="696721" y="719311"/>
            <a:ext cx="4353756"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a:t>复制</a:t>
            </a:r>
            <a:r>
              <a:rPr lang="zh-CN" altLang="en-US" dirty="0" smtClean="0"/>
              <a:t>结果数据</a:t>
            </a:r>
          </a:p>
        </p:txBody>
      </p:sp>
      <p:pic>
        <p:nvPicPr>
          <p:cNvPr id="717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2767" y="2105472"/>
            <a:ext cx="21137221" cy="105851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椭圆 7"/>
          <p:cNvSpPr/>
          <p:nvPr/>
        </p:nvSpPr>
        <p:spPr>
          <a:xfrm>
            <a:off x="10785605" y="7674208"/>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2</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9" name="TextBox 8"/>
          <p:cNvSpPr txBox="1"/>
          <p:nvPr/>
        </p:nvSpPr>
        <p:spPr>
          <a:xfrm>
            <a:off x="11494756" y="7714924"/>
            <a:ext cx="3784690"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【Copy Plot Image】</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10" name="椭圆 9"/>
          <p:cNvSpPr/>
          <p:nvPr/>
        </p:nvSpPr>
        <p:spPr>
          <a:xfrm>
            <a:off x="2230670" y="9678625"/>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1</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1" name="TextBox 10"/>
          <p:cNvSpPr txBox="1"/>
          <p:nvPr/>
        </p:nvSpPr>
        <p:spPr>
          <a:xfrm>
            <a:off x="3032022" y="9726513"/>
            <a:ext cx="3008837"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【Copy Matrix】</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14" name="椭圆 13"/>
          <p:cNvSpPr/>
          <p:nvPr/>
        </p:nvSpPr>
        <p:spPr>
          <a:xfrm>
            <a:off x="6634980" y="2913833"/>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3</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5" name="TextBox 14"/>
          <p:cNvSpPr txBox="1"/>
          <p:nvPr/>
        </p:nvSpPr>
        <p:spPr>
          <a:xfrm>
            <a:off x="7333356" y="2921180"/>
            <a:ext cx="3784690"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【Copy Properties】</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2664546552"/>
      </p:ext>
    </p:extLst>
  </p:cSld>
  <p:clrMapOvr>
    <a:masterClrMapping/>
  </p:clrMapOvr>
  <p:transition spd="slow">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1" name="图像" descr="图像"/>
          <p:cNvPicPr>
            <a:picLocks noChangeAspect="1"/>
          </p:cNvPicPr>
          <p:nvPr/>
        </p:nvPicPr>
        <p:blipFill>
          <a:blip r:embed="rId2"/>
          <a:stretch>
            <a:fillRect/>
          </a:stretch>
        </p:blipFill>
        <p:spPr>
          <a:xfrm>
            <a:off x="0" y="0"/>
            <a:ext cx="14364082" cy="13716001"/>
          </a:xfrm>
          <a:prstGeom prst="rect">
            <a:avLst/>
          </a:prstGeom>
          <a:ln w="12700">
            <a:miter lim="400000"/>
            <a:headEnd/>
            <a:tailEnd/>
          </a:ln>
        </p:spPr>
      </p:pic>
      <p:pic>
        <p:nvPicPr>
          <p:cNvPr id="162" name="图像" descr="图像"/>
          <p:cNvPicPr>
            <a:picLocks noChangeAspect="1"/>
          </p:cNvPicPr>
          <p:nvPr/>
        </p:nvPicPr>
        <p:blipFill>
          <a:blip r:embed="rId3"/>
          <a:srcRect/>
          <a:stretch>
            <a:fillRect/>
          </a:stretch>
        </p:blipFill>
        <p:spPr>
          <a:xfrm>
            <a:off x="8572493" y="6452937"/>
            <a:ext cx="7239014" cy="1809193"/>
          </a:xfrm>
          <a:prstGeom prst="rect">
            <a:avLst/>
          </a:prstGeom>
          <a:ln w="12700">
            <a:miter lim="400000"/>
            <a:headEnd/>
            <a:tailEnd/>
          </a:ln>
        </p:spPr>
      </p:pic>
      <p:pic>
        <p:nvPicPr>
          <p:cNvPr id="163" name="图像" descr="图像"/>
          <p:cNvPicPr>
            <a:picLocks noChangeAspect="1"/>
          </p:cNvPicPr>
          <p:nvPr/>
        </p:nvPicPr>
        <p:blipFill>
          <a:blip r:embed="rId4"/>
          <a:stretch>
            <a:fillRect/>
          </a:stretch>
        </p:blipFill>
        <p:spPr>
          <a:xfrm>
            <a:off x="11531600" y="8838533"/>
            <a:ext cx="1320800" cy="1626934"/>
          </a:xfrm>
          <a:prstGeom prst="rect">
            <a:avLst/>
          </a:prstGeom>
          <a:ln w="12700">
            <a:miter lim="400000"/>
            <a:headEnd/>
            <a:tailEnd/>
          </a:ln>
        </p:spPr>
      </p:pic>
      <p:pic>
        <p:nvPicPr>
          <p:cNvPr id="11" name="Picture 2" descr="C:\Users\dan.yu\Desktop\am8图片20210709174958600.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539918" y="3164607"/>
            <a:ext cx="2823443" cy="2823443"/>
          </a:xfrm>
          <a:prstGeom prst="rect">
            <a:avLst/>
          </a:prstGeom>
          <a:noFill/>
          <a:extLst>
            <a:ext uri="{909E8E84-426E-40DD-AFC4-6F175D3DCCD1}">
              <a14:hiddenFill xmlns:a14="http://schemas.microsoft.com/office/drawing/2010/main">
                <a:solidFill>
                  <a:srgbClr val="FFFFFF"/>
                </a:solidFill>
              </a14:hiddenFill>
            </a:ext>
          </a:extLst>
        </p:spPr>
      </p:pic>
      <p:sp>
        <p:nvSpPr>
          <p:cNvPr id="12" name="副标题文案"/>
          <p:cNvSpPr txBox="1"/>
          <p:nvPr/>
        </p:nvSpPr>
        <p:spPr>
          <a:xfrm>
            <a:off x="10981533" y="3501070"/>
            <a:ext cx="3552254" cy="595035"/>
          </a:xfrm>
          <a:prstGeom prst="rect">
            <a:avLst/>
          </a:prstGeom>
          <a:ln w="12700">
            <a:miter lim="400000"/>
          </a:ln>
        </p:spPr>
        <p:txBody>
          <a:bodyPr wrap="none" lIns="50800" tIns="50800" rIns="50800" bIns="50800" anchor="ctr">
            <a:spAutoFit/>
          </a:bodyPr>
          <a:lstStyle>
            <a:lvl1pPr algn="r">
              <a:defRPr sz="5500" b="0">
                <a:solidFill>
                  <a:srgbClr val="555E63"/>
                </a:solidFill>
                <a:latin typeface="HYQiHei-FES"/>
                <a:ea typeface="HYQiHei-FES"/>
                <a:cs typeface="HYQiHei-FES"/>
                <a:sym typeface="HYQiHei-FES"/>
              </a:defRPr>
            </a:lvl1pPr>
          </a:lstStyle>
          <a:p>
            <a:pPr algn="ctr"/>
            <a:r>
              <a:rPr lang="en-US" sz="3200" dirty="0" smtClean="0">
                <a:latin typeface="汉仪旗黑-70S" pitchFamily="18" charset="-122"/>
                <a:ea typeface="汉仪旗黑-70S" pitchFamily="18" charset="-122"/>
              </a:rPr>
              <a:t>0512</a:t>
            </a:r>
            <a:r>
              <a:rPr lang="en-US" altLang="zh-CN" sz="3200" dirty="0" smtClean="0">
                <a:latin typeface="汉仪旗黑-70S" pitchFamily="18" charset="-122"/>
                <a:ea typeface="汉仪旗黑-70S" pitchFamily="18" charset="-122"/>
              </a:rPr>
              <a:t>-62959105</a:t>
            </a:r>
            <a:endParaRPr sz="3200" dirty="0">
              <a:latin typeface="汉仪旗黑-70S" pitchFamily="18" charset="-122"/>
              <a:ea typeface="汉仪旗黑-70S" pitchFamily="18" charset="-122"/>
            </a:endParaRPr>
          </a:p>
        </p:txBody>
      </p:sp>
      <p:sp>
        <p:nvSpPr>
          <p:cNvPr id="13" name="副标题文案"/>
          <p:cNvSpPr txBox="1"/>
          <p:nvPr/>
        </p:nvSpPr>
        <p:spPr>
          <a:xfrm>
            <a:off x="10981533" y="4356488"/>
            <a:ext cx="7742504" cy="595035"/>
          </a:xfrm>
          <a:prstGeom prst="rect">
            <a:avLst/>
          </a:prstGeom>
          <a:ln w="12700">
            <a:miter lim="400000"/>
          </a:ln>
        </p:spPr>
        <p:txBody>
          <a:bodyPr wrap="none" lIns="50800" tIns="50800" rIns="50800" bIns="50800" anchor="ctr">
            <a:spAutoFit/>
          </a:bodyPr>
          <a:lstStyle>
            <a:lvl1pPr algn="r">
              <a:defRPr sz="5500" b="0">
                <a:solidFill>
                  <a:srgbClr val="555E63"/>
                </a:solidFill>
                <a:latin typeface="HYQiHei-FES"/>
                <a:ea typeface="HYQiHei-FES"/>
                <a:cs typeface="HYQiHei-FES"/>
                <a:sym typeface="HYQiHei-FES"/>
              </a:defRPr>
            </a:lvl1pPr>
          </a:lstStyle>
          <a:p>
            <a:pPr algn="ctr"/>
            <a:r>
              <a:rPr lang="zh-CN" altLang="en-US" sz="3200" dirty="0" smtClean="0">
                <a:latin typeface="汉仪旗黑-70S" pitchFamily="18" charset="-122"/>
                <a:ea typeface="汉仪旗黑-70S" pitchFamily="18" charset="-122"/>
              </a:rPr>
              <a:t>江苏省苏州市工业园区新平街</a:t>
            </a:r>
            <a:r>
              <a:rPr lang="en-US" altLang="zh-CN" sz="3200" dirty="0" smtClean="0">
                <a:latin typeface="汉仪旗黑-70S" pitchFamily="18" charset="-122"/>
                <a:ea typeface="汉仪旗黑-70S" pitchFamily="18" charset="-122"/>
              </a:rPr>
              <a:t>388</a:t>
            </a:r>
            <a:r>
              <a:rPr lang="zh-CN" altLang="en-US" sz="3200" dirty="0" smtClean="0">
                <a:latin typeface="汉仪旗黑-70S" pitchFamily="18" charset="-122"/>
                <a:ea typeface="汉仪旗黑-70S" pitchFamily="18" charset="-122"/>
              </a:rPr>
              <a:t>号</a:t>
            </a:r>
            <a:r>
              <a:rPr lang="en-US" altLang="zh-CN" sz="3200" dirty="0" smtClean="0">
                <a:latin typeface="汉仪旗黑-70S" pitchFamily="18" charset="-122"/>
                <a:ea typeface="汉仪旗黑-70S" pitchFamily="18" charset="-122"/>
              </a:rPr>
              <a:t>2</a:t>
            </a:r>
            <a:r>
              <a:rPr lang="zh-CN" altLang="en-US" sz="3200" dirty="0" smtClean="0">
                <a:latin typeface="汉仪旗黑-70S" pitchFamily="18" charset="-122"/>
                <a:ea typeface="汉仪旗黑-70S" pitchFamily="18" charset="-122"/>
              </a:rPr>
              <a:t>号楼</a:t>
            </a:r>
            <a:endParaRPr sz="3200" dirty="0">
              <a:latin typeface="汉仪旗黑-70S" pitchFamily="18" charset="-122"/>
              <a:ea typeface="汉仪旗黑-70S" pitchFamily="18" charset="-122"/>
            </a:endParaRPr>
          </a:p>
        </p:txBody>
      </p:sp>
      <p:sp>
        <p:nvSpPr>
          <p:cNvPr id="14" name="副标题文案"/>
          <p:cNvSpPr txBox="1"/>
          <p:nvPr/>
        </p:nvSpPr>
        <p:spPr>
          <a:xfrm>
            <a:off x="10981533" y="5211906"/>
            <a:ext cx="5634556" cy="595035"/>
          </a:xfrm>
          <a:prstGeom prst="rect">
            <a:avLst/>
          </a:prstGeom>
          <a:ln w="12700">
            <a:miter lim="400000"/>
          </a:ln>
        </p:spPr>
        <p:txBody>
          <a:bodyPr wrap="none" lIns="50800" tIns="50800" rIns="50800" bIns="50800" anchor="ctr">
            <a:spAutoFit/>
          </a:bodyPr>
          <a:lstStyle>
            <a:lvl1pPr algn="r">
              <a:defRPr sz="5500" b="0">
                <a:solidFill>
                  <a:srgbClr val="555E63"/>
                </a:solidFill>
                <a:latin typeface="HYQiHei-FES"/>
                <a:ea typeface="HYQiHei-FES"/>
                <a:cs typeface="HYQiHei-FES"/>
                <a:sym typeface="HYQiHei-FES"/>
              </a:defRPr>
            </a:lvl1pPr>
          </a:lstStyle>
          <a:p>
            <a:pPr algn="ctr"/>
            <a:r>
              <a:rPr lang="en-US" altLang="zh-CN" sz="3200" dirty="0" smtClean="0">
                <a:latin typeface="汉仪旗黑-70S" pitchFamily="18" charset="-122"/>
                <a:ea typeface="汉仪旗黑-70S" pitchFamily="18" charset="-122"/>
              </a:rPr>
              <a:t>market@bionovogene.com</a:t>
            </a:r>
            <a:endParaRPr sz="3200" dirty="0">
              <a:latin typeface="汉仪旗黑-70S" pitchFamily="18" charset="-122"/>
              <a:ea typeface="汉仪旗黑-70S" pitchFamily="18" charset="-122"/>
            </a:endParaRPr>
          </a:p>
        </p:txBody>
      </p:sp>
    </p:spTree>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33201" y="32970"/>
            <a:ext cx="8111327" cy="69035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629437" y="2137935"/>
            <a:ext cx="7754563" cy="66249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11858" y="6853369"/>
            <a:ext cx="7760281" cy="66249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 name="图像" descr="图像"/>
          <p:cNvPicPr>
            <a:picLocks noChangeAspect="1"/>
          </p:cNvPicPr>
          <p:nvPr/>
        </p:nvPicPr>
        <p:blipFill>
          <a:blip r:embed="rId6"/>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7"/>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4353756"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软件安装讲解</a:t>
            </a:r>
          </a:p>
        </p:txBody>
      </p:sp>
      <p:pic>
        <p:nvPicPr>
          <p:cNvPr id="1026"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86744" y="2017017"/>
            <a:ext cx="5513700" cy="30893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413007" y="5280663"/>
            <a:ext cx="8454237" cy="398057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600" b="1" i="0" u="none" strike="noStrike" cap="none" spc="0" normalizeH="0" baseline="0" dirty="0" smtClean="0">
                <a:ln>
                  <a:noFill/>
                </a:ln>
                <a:solidFill>
                  <a:srgbClr val="000000"/>
                </a:solidFill>
                <a:effectLst/>
                <a:uFillTx/>
                <a:sym typeface="Helvetica Neue"/>
              </a:rPr>
              <a:t>双击</a:t>
            </a:r>
            <a:r>
              <a:rPr kumimoji="0" lang="en-US" altLang="zh-CN" sz="3600" b="1" i="0" u="none" strike="noStrike" cap="none" spc="0" normalizeH="0" baseline="0" dirty="0" smtClean="0">
                <a:ln>
                  <a:noFill/>
                </a:ln>
                <a:solidFill>
                  <a:srgbClr val="000000"/>
                </a:solidFill>
                <a:effectLst/>
                <a:uFillTx/>
                <a:sym typeface="Helvetica Neue"/>
              </a:rPr>
              <a:t>【mzkit_setups.exe】</a:t>
            </a:r>
            <a:r>
              <a:rPr kumimoji="0" lang="zh-CN" altLang="en-US" sz="3600" b="1" i="0" u="none" strike="noStrike" cap="none" spc="0" normalizeH="0" baseline="0" dirty="0" smtClean="0">
                <a:ln>
                  <a:noFill/>
                </a:ln>
                <a:solidFill>
                  <a:srgbClr val="000000"/>
                </a:solidFill>
                <a:effectLst/>
                <a:uFillTx/>
                <a:sym typeface="Helvetica Neue"/>
              </a:rPr>
              <a:t>打开安装程序</a:t>
            </a:r>
            <a:endParaRPr kumimoji="0" lang="en-US" altLang="zh-CN" sz="3600" b="1" i="0" u="none" strike="noStrike" cap="none" spc="0" normalizeH="0" baseline="0" dirty="0" smtClean="0">
              <a:ln>
                <a:noFill/>
              </a:ln>
              <a:solidFill>
                <a:srgbClr val="000000"/>
              </a:solidFill>
              <a:effectLst/>
              <a:uFillTx/>
              <a:sym typeface="Helvetica Neue"/>
            </a:endParaRPr>
          </a:p>
          <a:p>
            <a:pPr marL="0" marR="0" indent="0" algn="ctr" defTabSz="825500" rtl="0" fontAlgn="auto" latinLnBrk="0" hangingPunct="0">
              <a:lnSpc>
                <a:spcPct val="100000"/>
              </a:lnSpc>
              <a:spcBef>
                <a:spcPts val="0"/>
              </a:spcBef>
              <a:spcAft>
                <a:spcPts val="0"/>
              </a:spcAft>
              <a:buClrTx/>
              <a:buSzTx/>
              <a:buFontTx/>
              <a:buNone/>
            </a:pPr>
            <a:endParaRPr lang="en-US" altLang="zh-CN" sz="3600" dirty="0"/>
          </a:p>
          <a:p>
            <a:pPr marL="0" marR="0" indent="0" algn="l" defTabSz="825500" rtl="0" fontAlgn="auto" latinLnBrk="0" hangingPunct="0">
              <a:lnSpc>
                <a:spcPct val="100000"/>
              </a:lnSpc>
              <a:spcBef>
                <a:spcPts val="0"/>
              </a:spcBef>
              <a:spcAft>
                <a:spcPts val="0"/>
              </a:spcAft>
              <a:buClrTx/>
              <a:buSzTx/>
              <a:buFontTx/>
              <a:buNone/>
            </a:pPr>
            <a:r>
              <a:rPr kumimoji="0" lang="zh-CN" altLang="en-US" sz="3600" b="1" i="0" u="none" strike="noStrike" cap="none" spc="0" normalizeH="0" baseline="0" dirty="0" smtClean="0">
                <a:ln>
                  <a:noFill/>
                </a:ln>
                <a:solidFill>
                  <a:srgbClr val="000000"/>
                </a:solidFill>
                <a:effectLst/>
                <a:uFillTx/>
                <a:sym typeface="Helvetica Neue"/>
              </a:rPr>
              <a:t>运行环境需求：</a:t>
            </a:r>
            <a:endParaRPr kumimoji="0" lang="en-US" altLang="zh-CN" sz="3600" b="1" i="0" u="none" strike="noStrike" cap="none" spc="0" normalizeH="0" baseline="0" dirty="0" smtClean="0">
              <a:ln>
                <a:noFill/>
              </a:ln>
              <a:solidFill>
                <a:srgbClr val="000000"/>
              </a:solidFill>
              <a:effectLst/>
              <a:uFillTx/>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lang="en-US" altLang="zh-CN" sz="3600" dirty="0" smtClean="0"/>
              <a:t>Windows 10/11 x64</a:t>
            </a:r>
          </a:p>
          <a:p>
            <a:pPr marL="514350" marR="0" indent="-514350" algn="l" defTabSz="825500" rtl="0" fontAlgn="auto" latinLnBrk="0" hangingPunct="0">
              <a:lnSpc>
                <a:spcPct val="100000"/>
              </a:lnSpc>
              <a:spcBef>
                <a:spcPts val="0"/>
              </a:spcBef>
              <a:spcAft>
                <a:spcPts val="0"/>
              </a:spcAft>
              <a:buClrTx/>
              <a:buSzTx/>
              <a:buFontTx/>
              <a:buAutoNum type="arabicPeriod"/>
            </a:pPr>
            <a:r>
              <a:rPr lang="zh-CN" altLang="en-US" sz="3600" dirty="0" smtClean="0"/>
              <a:t>屏幕分辨率 </a:t>
            </a:r>
            <a:r>
              <a:rPr lang="en-US" altLang="zh-CN" sz="3600" dirty="0" smtClean="0"/>
              <a:t>1600*1080 </a:t>
            </a:r>
            <a:r>
              <a:rPr lang="zh-CN" altLang="en-US" sz="3600" dirty="0" smtClean="0"/>
              <a:t>或以上</a:t>
            </a:r>
            <a:endParaRPr lang="en-US" altLang="zh-CN" sz="3600" dirty="0" smtClean="0"/>
          </a:p>
          <a:p>
            <a:pPr marL="514350" marR="0" indent="-514350" algn="l" defTabSz="825500" rtl="0" fontAlgn="auto" latinLnBrk="0" hangingPunct="0">
              <a:lnSpc>
                <a:spcPct val="100000"/>
              </a:lnSpc>
              <a:spcBef>
                <a:spcPts val="0"/>
              </a:spcBef>
              <a:spcAft>
                <a:spcPts val="0"/>
              </a:spcAft>
              <a:buClrTx/>
              <a:buSzTx/>
              <a:buFontTx/>
              <a:buAutoNum type="arabicPeriod"/>
            </a:pPr>
            <a:r>
              <a:rPr kumimoji="0" lang="en-US" altLang="zh-CN" sz="3600" b="1" i="0" u="none" strike="noStrike" cap="none" spc="0" normalizeH="0" baseline="0" dirty="0" smtClean="0">
                <a:ln>
                  <a:noFill/>
                </a:ln>
                <a:solidFill>
                  <a:srgbClr val="000000"/>
                </a:solidFill>
                <a:effectLst/>
                <a:uFillTx/>
                <a:sym typeface="Helvetica Neue"/>
              </a:rPr>
              <a:t>.NET Framework 4.8 mzkit_win32</a:t>
            </a:r>
          </a:p>
          <a:p>
            <a:pPr marL="514350" marR="0" indent="-514350" algn="l" defTabSz="825500" rtl="0" fontAlgn="auto" latinLnBrk="0" hangingPunct="0">
              <a:lnSpc>
                <a:spcPct val="100000"/>
              </a:lnSpc>
              <a:spcBef>
                <a:spcPts val="0"/>
              </a:spcBef>
              <a:spcAft>
                <a:spcPts val="0"/>
              </a:spcAft>
              <a:buClrTx/>
              <a:buSzTx/>
              <a:buFontTx/>
              <a:buAutoNum type="arabicPeriod"/>
            </a:pPr>
            <a:r>
              <a:rPr lang="en-US" altLang="zh-CN" sz="3600" dirty="0" smtClean="0"/>
              <a:t>.NET 6.0 </a:t>
            </a:r>
            <a:r>
              <a:rPr lang="en-US" altLang="zh-CN" sz="3600" dirty="0" err="1" smtClean="0"/>
              <a:t>mzkit_server</a:t>
            </a:r>
            <a:endParaRPr kumimoji="0" lang="zh-CN" altLang="en-US" sz="3600" b="1" i="0" u="none" strike="noStrike" cap="none" spc="0" normalizeH="0" baseline="0" dirty="0">
              <a:ln>
                <a:noFill/>
              </a:ln>
              <a:solidFill>
                <a:srgbClr val="000000"/>
              </a:solidFill>
              <a:effectLst/>
              <a:uFillTx/>
              <a:sym typeface="Helvetica Neue"/>
            </a:endParaRPr>
          </a:p>
        </p:txBody>
      </p:sp>
      <p:sp>
        <p:nvSpPr>
          <p:cNvPr id="3" name="右箭头 2"/>
          <p:cNvSpPr/>
          <p:nvPr/>
        </p:nvSpPr>
        <p:spPr>
          <a:xfrm>
            <a:off x="6266441" y="3152521"/>
            <a:ext cx="1461063" cy="818380"/>
          </a:xfrm>
          <a:prstGeom prst="rightArrow">
            <a:avLst/>
          </a:prstGeom>
          <a:ln/>
        </p:spPr>
        <p:style>
          <a:lnRef idx="0">
            <a:schemeClr val="accent1"/>
          </a:lnRef>
          <a:fillRef idx="3">
            <a:schemeClr val="accent1"/>
          </a:fillRef>
          <a:effectRef idx="3">
            <a:schemeClr val="accent1"/>
          </a:effectRef>
          <a:fontRef idx="minor">
            <a:schemeClr val="lt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4" name="TextBox 3"/>
          <p:cNvSpPr txBox="1"/>
          <p:nvPr/>
        </p:nvSpPr>
        <p:spPr>
          <a:xfrm>
            <a:off x="16740718" y="1150935"/>
            <a:ext cx="2806859"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安装运行时环境</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12" name="TextBox 11"/>
          <p:cNvSpPr txBox="1"/>
          <p:nvPr/>
        </p:nvSpPr>
        <p:spPr>
          <a:xfrm>
            <a:off x="16944528" y="8762850"/>
            <a:ext cx="4738478"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软件授权确认以及引用文献</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13" name="TextBox 12"/>
          <p:cNvSpPr txBox="1"/>
          <p:nvPr/>
        </p:nvSpPr>
        <p:spPr>
          <a:xfrm>
            <a:off x="6628350" y="12396712"/>
            <a:ext cx="1647887"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成功安装</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3653947603"/>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3048" y="2033464"/>
            <a:ext cx="15409712" cy="100921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 name="图像" descr="图像"/>
          <p:cNvPicPr>
            <a:picLocks noChangeAspect="1"/>
          </p:cNvPicPr>
          <p:nvPr/>
        </p:nvPicPr>
        <p:blipFill>
          <a:blip r:embed="rId4"/>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5"/>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5062283"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软件主界面说明</a:t>
            </a:r>
          </a:p>
        </p:txBody>
      </p:sp>
      <p:sp>
        <p:nvSpPr>
          <p:cNvPr id="2" name="矩形 1"/>
          <p:cNvSpPr/>
          <p:nvPr/>
        </p:nvSpPr>
        <p:spPr>
          <a:xfrm>
            <a:off x="3758922" y="2249488"/>
            <a:ext cx="15137964" cy="1800200"/>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7" name="矩形 6"/>
          <p:cNvSpPr/>
          <p:nvPr/>
        </p:nvSpPr>
        <p:spPr>
          <a:xfrm>
            <a:off x="3830818" y="4193704"/>
            <a:ext cx="3248614" cy="5760640"/>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8" name="矩形 7"/>
          <p:cNvSpPr/>
          <p:nvPr/>
        </p:nvSpPr>
        <p:spPr>
          <a:xfrm>
            <a:off x="15504368" y="4199238"/>
            <a:ext cx="3248614" cy="5760640"/>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9" name="矩形 8"/>
          <p:cNvSpPr/>
          <p:nvPr/>
        </p:nvSpPr>
        <p:spPr>
          <a:xfrm>
            <a:off x="7295456" y="4697760"/>
            <a:ext cx="7992888" cy="6264696"/>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4" name="椭圆 3"/>
          <p:cNvSpPr/>
          <p:nvPr/>
        </p:nvSpPr>
        <p:spPr>
          <a:xfrm>
            <a:off x="11284300" y="1366750"/>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1</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5" name="TextBox 4"/>
          <p:cNvSpPr txBox="1"/>
          <p:nvPr/>
        </p:nvSpPr>
        <p:spPr>
          <a:xfrm>
            <a:off x="12151358" y="1469207"/>
            <a:ext cx="2425344"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Ribbon</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菜单栏</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13" name="椭圆 12"/>
          <p:cNvSpPr/>
          <p:nvPr/>
        </p:nvSpPr>
        <p:spPr>
          <a:xfrm>
            <a:off x="18944788" y="6971567"/>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rPr>
              <a:t>2</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4" name="TextBox 13"/>
          <p:cNvSpPr txBox="1"/>
          <p:nvPr/>
        </p:nvSpPr>
        <p:spPr>
          <a:xfrm>
            <a:off x="19814249" y="7074024"/>
            <a:ext cx="2420534"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数据对象属性</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15" name="椭圆 14"/>
          <p:cNvSpPr/>
          <p:nvPr/>
        </p:nvSpPr>
        <p:spPr>
          <a:xfrm>
            <a:off x="2941974" y="7312966"/>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rPr>
              <a:t>3</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6" name="TextBox 15"/>
          <p:cNvSpPr txBox="1"/>
          <p:nvPr/>
        </p:nvSpPr>
        <p:spPr>
          <a:xfrm>
            <a:off x="782277" y="7345837"/>
            <a:ext cx="2034211"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文件浏览器</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17" name="椭圆 16"/>
          <p:cNvSpPr/>
          <p:nvPr/>
        </p:nvSpPr>
        <p:spPr>
          <a:xfrm>
            <a:off x="11208336" y="11843524"/>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rPr>
              <a:t>4</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8" name="TextBox 17"/>
          <p:cNvSpPr txBox="1"/>
          <p:nvPr/>
        </p:nvSpPr>
        <p:spPr>
          <a:xfrm>
            <a:off x="11928416" y="11843524"/>
            <a:ext cx="5706690"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数据查看器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可视化图</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原始矩阵</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3669985594"/>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8528704" y="8762849"/>
            <a:ext cx="5855296" cy="4953149"/>
          </a:xfrm>
          <a:prstGeom prst="rect">
            <a:avLst/>
          </a:prstGeom>
          <a:ln w="12700">
            <a:miter lim="400000"/>
            <a:headEnd/>
            <a:tailEnd/>
          </a:ln>
        </p:spPr>
      </p:pic>
      <p:sp>
        <p:nvSpPr>
          <p:cNvPr id="155" name="内容标题（55点75w）"/>
          <p:cNvSpPr txBox="1"/>
          <p:nvPr/>
        </p:nvSpPr>
        <p:spPr>
          <a:xfrm>
            <a:off x="696721" y="719311"/>
            <a:ext cx="5770811"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导入原始数据文件</a:t>
            </a:r>
          </a:p>
        </p:txBody>
      </p:sp>
      <p:sp>
        <p:nvSpPr>
          <p:cNvPr id="2" name="TextBox 1"/>
          <p:cNvSpPr txBox="1"/>
          <p:nvPr/>
        </p:nvSpPr>
        <p:spPr>
          <a:xfrm>
            <a:off x="581643" y="1746416"/>
            <a:ext cx="8448023" cy="11644213"/>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zh-CN" altLang="en-US" sz="3000" i="0" u="none" strike="noStrike" cap="none" spc="0" normalizeH="0" baseline="0" dirty="0" smtClean="0">
                <a:ln>
                  <a:noFill/>
                </a:ln>
                <a:solidFill>
                  <a:srgbClr val="000000"/>
                </a:solidFill>
                <a:effectLst/>
                <a:uFillTx/>
                <a:latin typeface="Helvetica Neue"/>
                <a:ea typeface="Helvetica Neue"/>
                <a:cs typeface="Helvetica Neue"/>
                <a:sym typeface="Helvetica Neue"/>
              </a:rPr>
              <a:t>文件打开方法</a:t>
            </a:r>
            <a:r>
              <a:rPr kumimoji="0" lang="en-US" altLang="zh-CN" sz="3000" i="0" u="none" strike="noStrike" cap="none" spc="0" normalizeH="0" baseline="0" dirty="0" smtClean="0">
                <a:ln>
                  <a:noFill/>
                </a:ln>
                <a:solidFill>
                  <a:srgbClr val="000000"/>
                </a:solidFill>
                <a:effectLst/>
                <a:uFillTx/>
                <a:latin typeface="Helvetica Neue"/>
                <a:ea typeface="Helvetica Neue"/>
                <a:cs typeface="Helvetica Neue"/>
                <a:sym typeface="Helvetica Neue"/>
              </a:rPr>
              <a:t>1</a:t>
            </a:r>
            <a:r>
              <a:rPr kumimoji="0" lang="zh-CN" altLang="en-US" sz="3000"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endParaRPr kumimoji="0" lang="en-US" altLang="zh-CN" sz="3000"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r>
              <a:rPr lang="zh-CN" altLang="en-US" dirty="0" smtClean="0"/>
              <a:t>软件主界面</a:t>
            </a:r>
            <a:r>
              <a:rPr lang="en-US" altLang="zh-CN" dirty="0" smtClean="0"/>
              <a:t>Ribbon</a:t>
            </a:r>
            <a:r>
              <a:rPr lang="zh-CN" altLang="en-US" dirty="0" smtClean="0"/>
              <a:t>菜单中点击</a:t>
            </a:r>
            <a:r>
              <a:rPr lang="en-US" altLang="zh-CN" dirty="0" smtClean="0"/>
              <a:t>【Open】</a:t>
            </a:r>
            <a:r>
              <a:rPr lang="zh-CN" altLang="en-US" dirty="0" smtClean="0"/>
              <a:t>按钮，可以打开单个数据文件</a:t>
            </a:r>
            <a:endParaRPr lang="en-US" altLang="zh-CN" dirty="0" smtClean="0"/>
          </a:p>
          <a:p>
            <a:pPr marL="0" marR="0" indent="0" algn="l" defTabSz="825500" rtl="0" fontAlgn="auto" latinLnBrk="0" hangingPunct="0">
              <a:lnSpc>
                <a:spcPct val="100000"/>
              </a:lnSpc>
              <a:spcBef>
                <a:spcPts val="0"/>
              </a:spcBef>
              <a:spcAft>
                <a:spcPts val="0"/>
              </a:spcAft>
              <a:buClrTx/>
              <a:buSzTx/>
              <a:buFontTx/>
              <a:buNone/>
            </a:pPr>
            <a:r>
              <a:rPr lang="en-US" altLang="zh-CN" dirty="0" smtClean="0"/>
              <a:t>(</a:t>
            </a:r>
            <a:r>
              <a:rPr lang="zh-CN" altLang="en-US" dirty="0" smtClean="0"/>
              <a:t>本方法可以支持非靶数据，靶向数据，</a:t>
            </a:r>
            <a:r>
              <a:rPr lang="en-US" altLang="zh-CN" dirty="0" smtClean="0"/>
              <a:t>GCMS</a:t>
            </a:r>
            <a:r>
              <a:rPr lang="zh-CN" altLang="en-US" dirty="0" smtClean="0"/>
              <a:t>数据的打开</a:t>
            </a:r>
            <a:r>
              <a:rPr lang="en-US" altLang="zh-CN" dirty="0" smtClean="0"/>
              <a:t>)</a:t>
            </a:r>
            <a:endParaRPr kumimoji="0" lang="en-US" altLang="zh-CN" sz="3000" i="0" u="none" strike="noStrike" cap="none" spc="0" normalizeH="0" baseline="0" dirty="0" smtClean="0">
              <a:ln>
                <a:noFill/>
              </a:ln>
              <a:solidFill>
                <a:srgbClr val="000000"/>
              </a:solidFill>
              <a:effectLst/>
              <a:uFillTx/>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endParaRPr kumimoji="0" lang="en-US" altLang="zh-CN"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r>
              <a:rPr lang="zh-CN" altLang="en-US" dirty="0" smtClean="0"/>
              <a:t>文件打开方法</a:t>
            </a:r>
            <a:r>
              <a:rPr lang="en-US" altLang="zh-CN" dirty="0" smtClean="0"/>
              <a:t>2</a:t>
            </a:r>
            <a:r>
              <a:rPr lang="zh-CN" altLang="en-US" dirty="0" smtClean="0"/>
              <a:t>：</a:t>
            </a:r>
            <a:endParaRPr lang="en-US" altLang="zh-CN" dirty="0" smtClean="0"/>
          </a:p>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左侧</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文件浏览器</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中，可以通过右键菜单批量</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导入</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多个原始数据文件</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r>
              <a:rPr lang="en-US" altLang="zh-CN" dirty="0" smtClean="0"/>
              <a:t>(</a:t>
            </a:r>
            <a:r>
              <a:rPr lang="zh-CN" altLang="en-US" dirty="0" smtClean="0"/>
              <a:t>本方法仅针对于</a:t>
            </a:r>
            <a:r>
              <a:rPr lang="en-US" altLang="zh-CN" dirty="0" smtClean="0"/>
              <a:t>LCMS</a:t>
            </a:r>
            <a:r>
              <a:rPr lang="zh-CN" altLang="en-US" dirty="0" smtClean="0"/>
              <a:t>非靶向原始数据的打开导入操作</a:t>
            </a:r>
            <a:r>
              <a:rPr lang="en-US" altLang="zh-CN" dirty="0" smtClean="0"/>
              <a:t>)</a:t>
            </a:r>
          </a:p>
          <a:p>
            <a:pPr marL="0" marR="0" indent="0" algn="l" defTabSz="825500" rtl="0" fontAlgn="auto" latinLnBrk="0" hangingPunct="0">
              <a:lnSpc>
                <a:spcPct val="100000"/>
              </a:lnSpc>
              <a:spcBef>
                <a:spcPts val="0"/>
              </a:spcBef>
              <a:spcAft>
                <a:spcPts val="0"/>
              </a:spcAft>
              <a:buClrTx/>
              <a:buSzTx/>
              <a:buFontTx/>
              <a:buNone/>
            </a:pPr>
            <a:endParaRPr kumimoji="0" lang="en-US" altLang="zh-CN"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FF0000"/>
                </a:solidFill>
                <a:effectLst/>
                <a:uFillTx/>
                <a:latin typeface="Helvetica Neue"/>
                <a:ea typeface="Helvetica Neue"/>
                <a:cs typeface="Helvetica Neue"/>
                <a:sym typeface="Helvetica Neue"/>
              </a:rPr>
              <a:t>注：当</a:t>
            </a:r>
            <a:r>
              <a:rPr kumimoji="0" lang="en-US" altLang="zh-CN" sz="3000" b="1" i="0" u="none" strike="noStrike" cap="none" spc="0" normalizeH="0" baseline="0" dirty="0" smtClean="0">
                <a:ln>
                  <a:noFill/>
                </a:ln>
                <a:solidFill>
                  <a:srgbClr val="FF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FF0000"/>
                </a:solidFill>
                <a:effectLst/>
                <a:uFillTx/>
                <a:latin typeface="Helvetica Neue"/>
                <a:ea typeface="Helvetica Neue"/>
                <a:cs typeface="Helvetica Neue"/>
                <a:sym typeface="Helvetica Neue"/>
              </a:rPr>
              <a:t>文件浏览器</a:t>
            </a:r>
            <a:r>
              <a:rPr kumimoji="0" lang="en-US" altLang="zh-CN" sz="3000" b="1" i="0" u="none" strike="noStrike" cap="none" spc="0" normalizeH="0" baseline="0" dirty="0" smtClean="0">
                <a:ln>
                  <a:noFill/>
                </a:ln>
                <a:solidFill>
                  <a:srgbClr val="FF0000"/>
                </a:solidFill>
                <a:effectLst/>
                <a:uFillTx/>
                <a:latin typeface="Helvetica Neue"/>
                <a:ea typeface="Helvetica Neue"/>
                <a:cs typeface="Helvetica Neue"/>
                <a:sym typeface="Helvetica Neue"/>
              </a:rPr>
              <a:t>】</a:t>
            </a:r>
            <a:r>
              <a:rPr kumimoji="0" lang="zh-CN" altLang="en-US" sz="3000" b="1" i="0" u="none" strike="noStrike" cap="none" spc="0" normalizeH="0" baseline="0" dirty="0" smtClean="0">
                <a:ln>
                  <a:noFill/>
                </a:ln>
                <a:solidFill>
                  <a:srgbClr val="FF0000"/>
                </a:solidFill>
                <a:effectLst/>
                <a:uFillTx/>
                <a:latin typeface="Helvetica Neue"/>
                <a:ea typeface="Helvetica Neue"/>
                <a:cs typeface="Helvetica Neue"/>
                <a:sym typeface="Helvetica Neue"/>
              </a:rPr>
              <a:t>之中不存在原始数据文件的时候，软件会在前台进行文件导入操作，此时主界面上会出现任务进度条：</a:t>
            </a:r>
            <a:endParaRPr kumimoji="0" lang="en-US" altLang="zh-CN" sz="3000" b="1" i="0" u="none" strike="noStrike" cap="none" spc="0" normalizeH="0" baseline="0" dirty="0" smtClean="0">
              <a:ln>
                <a:noFill/>
              </a:ln>
              <a:solidFill>
                <a:srgbClr val="FF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a:solidFill>
                <a:srgbClr val="FF0000"/>
              </a:solidFill>
            </a:endParaRPr>
          </a:p>
          <a:p>
            <a:pPr marL="0" marR="0" indent="0" algn="l" defTabSz="825500" rtl="0" fontAlgn="auto" latinLnBrk="0" hangingPunct="0">
              <a:lnSpc>
                <a:spcPct val="100000"/>
              </a:lnSpc>
              <a:spcBef>
                <a:spcPts val="0"/>
              </a:spcBef>
              <a:spcAft>
                <a:spcPts val="0"/>
              </a:spcAft>
              <a:buClrTx/>
              <a:buSzTx/>
              <a:buFontTx/>
              <a:buNone/>
            </a:pPr>
            <a:endParaRPr kumimoji="0" lang="en-US" altLang="zh-CN" sz="3000" b="1" i="0" u="none" strike="noStrike" cap="none" spc="0" normalizeH="0" baseline="0" dirty="0" smtClean="0">
              <a:ln>
                <a:noFill/>
              </a:ln>
              <a:solidFill>
                <a:srgbClr val="FF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kumimoji="0" lang="en-US" altLang="zh-CN" sz="3000" b="1" i="0" u="none" strike="noStrike" cap="none" spc="0" normalizeH="0" baseline="0" dirty="0" smtClean="0">
              <a:ln>
                <a:noFill/>
              </a:ln>
              <a:solidFill>
                <a:srgbClr val="FF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a:solidFill>
                <a:srgbClr val="FF0000"/>
              </a:solidFill>
            </a:endParaRPr>
          </a:p>
          <a:p>
            <a:pPr marL="0" marR="0" indent="0" algn="l" defTabSz="825500" rtl="0" fontAlgn="auto" latinLnBrk="0" hangingPunct="0">
              <a:lnSpc>
                <a:spcPct val="100000"/>
              </a:lnSpc>
              <a:spcBef>
                <a:spcPts val="0"/>
              </a:spcBef>
              <a:spcAft>
                <a:spcPts val="0"/>
              </a:spcAft>
              <a:buClrTx/>
              <a:buSzTx/>
              <a:buFontTx/>
              <a:buNone/>
            </a:pPr>
            <a:endParaRPr kumimoji="0" lang="en-US" altLang="zh-CN" sz="3000" b="1" i="0" u="none" strike="noStrike" cap="none" spc="0" normalizeH="0" baseline="0" dirty="0" smtClean="0">
              <a:ln>
                <a:noFill/>
              </a:ln>
              <a:solidFill>
                <a:srgbClr val="FF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kumimoji="0" lang="en-US" altLang="zh-CN" sz="3000" b="1" i="0" u="none" strike="noStrike" cap="none" spc="0" normalizeH="0" baseline="0" dirty="0" smtClean="0">
              <a:ln>
                <a:noFill/>
              </a:ln>
              <a:solidFill>
                <a:srgbClr val="FF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FF0000"/>
                </a:solidFill>
                <a:effectLst/>
                <a:uFillTx/>
                <a:latin typeface="Helvetica Neue"/>
                <a:ea typeface="Helvetica Neue"/>
                <a:cs typeface="Helvetica Neue"/>
                <a:sym typeface="Helvetica Neue"/>
              </a:rPr>
              <a:t>当已经存在有原始数据文件之后，后续的文件会以后台任务的方式进行执行文件数据导入操作，以减少对前台用户操作体验的影响</a:t>
            </a:r>
            <a:endParaRPr kumimoji="0" lang="zh-CN" altLang="en-US" sz="3000" b="1" i="0" u="none" strike="noStrike" cap="none" spc="0" normalizeH="0" baseline="0" dirty="0">
              <a:ln>
                <a:noFill/>
              </a:ln>
              <a:solidFill>
                <a:srgbClr val="FF0000"/>
              </a:solidFill>
              <a:effectLst/>
              <a:uFillTx/>
              <a:latin typeface="Helvetica Neue"/>
              <a:ea typeface="Helvetica Neue"/>
              <a:cs typeface="Helvetica Neue"/>
              <a:sym typeface="Helvetica Neue"/>
            </a:endParaRPr>
          </a:p>
        </p:txBody>
      </p:sp>
      <p:pic>
        <p:nvPicPr>
          <p:cNvPr id="307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55696" y="755652"/>
            <a:ext cx="5184576" cy="44644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76557" y="5993904"/>
            <a:ext cx="5830884" cy="36724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720392" y="2321496"/>
            <a:ext cx="8249909" cy="39715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16800512" y="6569967"/>
            <a:ext cx="5464637" cy="287258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支持的原始文件格式：</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lang="zh-CN" altLang="en-US" dirty="0" smtClean="0"/>
              <a:t>开源格式 </a:t>
            </a:r>
            <a:r>
              <a:rPr lang="en-US" altLang="zh-CN" dirty="0" smtClean="0"/>
              <a:t>mzXML/mzML/</a:t>
            </a:r>
            <a:r>
              <a:rPr lang="en-US" altLang="zh-CN" dirty="0" err="1" smtClean="0"/>
              <a:t>imzML</a:t>
            </a:r>
            <a:endParaRPr lang="en-US" altLang="zh-CN" dirty="0" smtClean="0"/>
          </a:p>
          <a:p>
            <a:pPr marL="514350" marR="0" indent="-514350" algn="l" defTabSz="825500" rtl="0" fontAlgn="auto" latinLnBrk="0" hangingPunct="0">
              <a:lnSpc>
                <a:spcPct val="100000"/>
              </a:lnSpc>
              <a:spcBef>
                <a:spcPts val="0"/>
              </a:spcBef>
              <a:spcAft>
                <a:spcPts val="0"/>
              </a:spcAft>
              <a:buClrTx/>
              <a:buSzTx/>
              <a:buFontTx/>
              <a:buAutoNum type="arabicPeriod"/>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诺米代谢内部格式 </a:t>
            </a:r>
            <a:r>
              <a:rPr kumimoji="0" lang="en-US" altLang="zh-CN" sz="3000" b="1" i="0" u="none" strike="noStrike" cap="none" spc="0" normalizeH="0" baseline="0" dirty="0" err="1" smtClean="0">
                <a:ln>
                  <a:noFill/>
                </a:ln>
                <a:solidFill>
                  <a:srgbClr val="000000"/>
                </a:solidFill>
                <a:effectLst/>
                <a:uFillTx/>
                <a:latin typeface="Helvetica Neue"/>
                <a:ea typeface="Helvetica Neue"/>
                <a:cs typeface="Helvetica Neue"/>
                <a:sym typeface="Helvetica Neue"/>
              </a:rPr>
              <a:t>mzPack</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lang="zh-CN" altLang="en-US" dirty="0"/>
              <a:t>赛默</a:t>
            </a:r>
            <a:r>
              <a:rPr lang="zh-CN" altLang="en-US" dirty="0" smtClean="0"/>
              <a:t>飞原始数据文件 </a:t>
            </a:r>
            <a:r>
              <a:rPr lang="en-US" altLang="zh-CN" dirty="0" smtClean="0"/>
              <a:t>Raw</a:t>
            </a:r>
          </a:p>
          <a:p>
            <a:pPr marL="514350" marR="0" indent="-514350" algn="l" defTabSz="825500" rtl="0" fontAlgn="auto" latinLnBrk="0" hangingPunct="0">
              <a:lnSpc>
                <a:spcPct val="100000"/>
              </a:lnSpc>
              <a:spcBef>
                <a:spcPts val="0"/>
              </a:spcBef>
              <a:spcAft>
                <a:spcPts val="0"/>
              </a:spcAft>
              <a:buClrTx/>
              <a:buSzTx/>
              <a:buFontTx/>
              <a:buAutoNum type="arabicPeriod"/>
            </a:pP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Ab </a:t>
            </a:r>
            <a:r>
              <a:rPr kumimoji="0" lang="en-US" altLang="zh-CN" sz="3000" b="1" i="0" u="none" strike="noStrike" cap="none" spc="0" normalizeH="0" baseline="0" dirty="0" err="1" smtClean="0">
                <a:ln>
                  <a:noFill/>
                </a:ln>
                <a:solidFill>
                  <a:srgbClr val="000000"/>
                </a:solidFill>
                <a:effectLst/>
                <a:uFillTx/>
                <a:latin typeface="Helvetica Neue"/>
                <a:ea typeface="Helvetica Neue"/>
                <a:cs typeface="Helvetica Neue"/>
                <a:sym typeface="Helvetica Neue"/>
              </a:rPr>
              <a:t>Sciex</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 </a:t>
            </a:r>
            <a:r>
              <a:rPr kumimoji="0" lang="en-US" altLang="zh-CN" sz="3000" b="1" i="0" u="none" strike="noStrike" cap="none" spc="0" normalizeH="0" baseline="0" dirty="0" err="1" smtClean="0">
                <a:ln>
                  <a:noFill/>
                </a:ln>
                <a:solidFill>
                  <a:srgbClr val="000000"/>
                </a:solidFill>
                <a:effectLst/>
                <a:uFillTx/>
                <a:latin typeface="Helvetica Neue"/>
                <a:ea typeface="Helvetica Neue"/>
                <a:cs typeface="Helvetica Neue"/>
                <a:sym typeface="Helvetica Neue"/>
              </a:rPr>
              <a:t>Wiff</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514350" marR="0" indent="-514350" algn="l" defTabSz="825500" rtl="0" fontAlgn="auto" latinLnBrk="0" hangingPunct="0">
              <a:lnSpc>
                <a:spcPct val="100000"/>
              </a:lnSpc>
              <a:spcBef>
                <a:spcPts val="0"/>
              </a:spcBef>
              <a:spcAft>
                <a:spcPts val="0"/>
              </a:spcAft>
              <a:buClrTx/>
              <a:buSzTx/>
              <a:buFontTx/>
              <a:buAutoNum type="arabicPeriod"/>
            </a:pPr>
            <a:r>
              <a:rPr lang="en-US" altLang="zh-CN" dirty="0" smtClean="0"/>
              <a:t>GCMS</a:t>
            </a:r>
            <a:r>
              <a:rPr lang="zh-CN" altLang="en-US" dirty="0" smtClean="0"/>
              <a:t>原始数据文件 </a:t>
            </a:r>
            <a:r>
              <a:rPr lang="en-US" altLang="zh-CN" dirty="0" smtClean="0"/>
              <a:t>CDF</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pic>
        <p:nvPicPr>
          <p:cNvPr id="3077" name="Picture 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7840" y="9442548"/>
            <a:ext cx="8172234" cy="16089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8" name="Picture 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407529" y="10267388"/>
            <a:ext cx="13256084" cy="21973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11039872" y="12626098"/>
            <a:ext cx="6283771"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软件主界面底部的后台任务列表查看</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13" name="TextBox 12"/>
          <p:cNvSpPr txBox="1"/>
          <p:nvPr/>
        </p:nvSpPr>
        <p:spPr>
          <a:xfrm>
            <a:off x="2758952" y="11083929"/>
            <a:ext cx="3579506" cy="564257"/>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软件前台任务进度条</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3669985594"/>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4714" y="1231901"/>
            <a:ext cx="10753716" cy="95022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 name="图像" descr="图像"/>
          <p:cNvPicPr>
            <a:picLocks noChangeAspect="1"/>
          </p:cNvPicPr>
          <p:nvPr/>
        </p:nvPicPr>
        <p:blipFill>
          <a:blip r:embed="rId4"/>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5"/>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5770811"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查看原始数据文件</a:t>
            </a:r>
          </a:p>
        </p:txBody>
      </p:sp>
      <p:sp>
        <p:nvSpPr>
          <p:cNvPr id="6" name="矩形 5"/>
          <p:cNvSpPr/>
          <p:nvPr/>
        </p:nvSpPr>
        <p:spPr>
          <a:xfrm>
            <a:off x="8231561" y="3625520"/>
            <a:ext cx="3600400" cy="2327671"/>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2" name="TextBox 1"/>
          <p:cNvSpPr txBox="1"/>
          <p:nvPr/>
        </p:nvSpPr>
        <p:spPr>
          <a:xfrm>
            <a:off x="696721" y="2434007"/>
            <a:ext cx="7132386" cy="1062855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zh-CN" altLang="en-US" sz="3600" b="1" i="0" u="none" strike="noStrike" cap="none" spc="0" normalizeH="0" baseline="0" dirty="0" smtClean="0">
                <a:ln>
                  <a:noFill/>
                </a:ln>
                <a:solidFill>
                  <a:srgbClr val="000000"/>
                </a:solidFill>
                <a:effectLst/>
                <a:uFillTx/>
                <a:latin typeface="Helvetica Neue"/>
                <a:ea typeface="Helvetica Neue"/>
                <a:cs typeface="Helvetica Neue"/>
                <a:sym typeface="Helvetica Neue"/>
              </a:rPr>
              <a:t>点击软件主界面左上角的</a:t>
            </a:r>
            <a:r>
              <a:rPr kumimoji="0" lang="en-US" altLang="zh-CN" sz="36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600" b="1" i="0" u="none" strike="noStrike" cap="none" spc="0" normalizeH="0" baseline="0" dirty="0" smtClean="0">
                <a:ln>
                  <a:noFill/>
                </a:ln>
                <a:solidFill>
                  <a:srgbClr val="000000"/>
                </a:solidFill>
                <a:effectLst/>
                <a:uFillTx/>
                <a:latin typeface="Helvetica Neue"/>
                <a:ea typeface="Helvetica Neue"/>
                <a:cs typeface="Helvetica Neue"/>
                <a:sym typeface="Helvetica Neue"/>
              </a:rPr>
              <a:t>文件浏览器</a:t>
            </a:r>
            <a:r>
              <a:rPr kumimoji="0" lang="en-US" altLang="zh-CN" sz="3600" b="1" i="0" u="none" strike="noStrike" cap="none" spc="0" normalizeH="0" baseline="0" dirty="0" smtClean="0">
                <a:ln>
                  <a:noFill/>
                </a:ln>
                <a:solidFill>
                  <a:srgbClr val="000000"/>
                </a:solidFill>
                <a:effectLst/>
                <a:uFillTx/>
                <a:latin typeface="Helvetica Neue"/>
                <a:ea typeface="Helvetica Neue"/>
                <a:cs typeface="Helvetica Neue"/>
                <a:sym typeface="Helvetica Neue"/>
              </a:rPr>
              <a:t>】</a:t>
            </a:r>
            <a:r>
              <a:rPr kumimoji="0" lang="zh-CN" altLang="en-US" sz="3600" b="1" i="0" u="none" strike="noStrike" cap="none" spc="0" normalizeH="0" baseline="0" dirty="0" smtClean="0">
                <a:ln>
                  <a:noFill/>
                </a:ln>
                <a:solidFill>
                  <a:srgbClr val="000000"/>
                </a:solidFill>
                <a:effectLst/>
                <a:uFillTx/>
                <a:latin typeface="Helvetica Neue"/>
                <a:ea typeface="Helvetica Neue"/>
                <a:cs typeface="Helvetica Neue"/>
                <a:sym typeface="Helvetica Neue"/>
              </a:rPr>
              <a:t>之中的任意一个所导入的原始数据文件，即可进行文件之中的相关数据信息的查看操作</a:t>
            </a:r>
            <a:endParaRPr kumimoji="0" lang="en-US" altLang="zh-CN" sz="36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sz="3600" dirty="0"/>
          </a:p>
          <a:p>
            <a:pPr marL="0" marR="0" indent="0" algn="l" defTabSz="825500" rtl="0" fontAlgn="auto" latinLnBrk="0" hangingPunct="0">
              <a:lnSpc>
                <a:spcPct val="100000"/>
              </a:lnSpc>
              <a:spcBef>
                <a:spcPts val="0"/>
              </a:spcBef>
              <a:spcAft>
                <a:spcPts val="0"/>
              </a:spcAft>
              <a:buClrTx/>
              <a:buSzTx/>
              <a:buFontTx/>
              <a:buNone/>
            </a:pPr>
            <a:endParaRPr kumimoji="0" lang="en-US" altLang="zh-CN" sz="36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r>
              <a:rPr lang="zh-CN" altLang="en-US" sz="3600" dirty="0" smtClean="0"/>
              <a:t>在</a:t>
            </a:r>
            <a:r>
              <a:rPr lang="en-US" altLang="zh-CN" sz="3600" dirty="0" smtClean="0"/>
              <a:t>【</a:t>
            </a:r>
            <a:r>
              <a:rPr lang="zh-CN" altLang="en-US" sz="3600" dirty="0" smtClean="0"/>
              <a:t>对象浏览器</a:t>
            </a:r>
            <a:r>
              <a:rPr lang="en-US" altLang="zh-CN" sz="3600" dirty="0" smtClean="0"/>
              <a:t>】</a:t>
            </a:r>
            <a:r>
              <a:rPr lang="zh-CN" altLang="en-US" sz="3600" dirty="0" smtClean="0"/>
              <a:t>之中会随之列举出当前所常看的原始数据文件之中的质谱扫描帧列表信息</a:t>
            </a:r>
            <a:endParaRPr lang="en-US" altLang="zh-CN" sz="3600" dirty="0" smtClean="0"/>
          </a:p>
          <a:p>
            <a:pPr marL="0" marR="0" indent="0" algn="l" defTabSz="825500" rtl="0" fontAlgn="auto" latinLnBrk="0" hangingPunct="0">
              <a:lnSpc>
                <a:spcPct val="100000"/>
              </a:lnSpc>
              <a:spcBef>
                <a:spcPts val="0"/>
              </a:spcBef>
              <a:spcAft>
                <a:spcPts val="0"/>
              </a:spcAft>
              <a:buClrTx/>
              <a:buSzTx/>
              <a:buFontTx/>
              <a:buNone/>
            </a:pPr>
            <a:endParaRPr kumimoji="0" lang="en-US" altLang="zh-CN" sz="3600" b="1"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r>
              <a:rPr lang="zh-CN" altLang="en-US" sz="3600" dirty="0"/>
              <a:t>质谱</a:t>
            </a:r>
            <a:r>
              <a:rPr lang="zh-CN" altLang="en-US" sz="3600" dirty="0" smtClean="0"/>
              <a:t>扫描帧在原始数据文件之中，以树形结构存在：</a:t>
            </a:r>
            <a:endParaRPr lang="en-US" altLang="zh-CN" sz="3600" dirty="0" smtClean="0"/>
          </a:p>
          <a:p>
            <a:pPr marL="0" marR="0" indent="0" algn="l" defTabSz="825500" rtl="0" fontAlgn="auto" latinLnBrk="0" hangingPunct="0">
              <a:lnSpc>
                <a:spcPct val="100000"/>
              </a:lnSpc>
              <a:spcBef>
                <a:spcPts val="0"/>
              </a:spcBef>
              <a:spcAft>
                <a:spcPts val="0"/>
              </a:spcAft>
              <a:buClrTx/>
              <a:buSzTx/>
              <a:buFontTx/>
              <a:buNone/>
            </a:pPr>
            <a:endParaRPr kumimoji="0" lang="en-US" altLang="zh-CN" sz="3600" b="1"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r>
              <a:rPr lang="zh-CN" altLang="en-US" sz="3600" dirty="0"/>
              <a:t>一级质</a:t>
            </a:r>
            <a:r>
              <a:rPr lang="zh-CN" altLang="en-US" sz="3600" dirty="0" smtClean="0"/>
              <a:t>谱扫描帧的构成为代谢物母离子列表，</a:t>
            </a:r>
            <a:endParaRPr lang="en-US" altLang="zh-CN" sz="3600" dirty="0" smtClean="0"/>
          </a:p>
          <a:p>
            <a:pPr marL="0" marR="0" indent="0" algn="l" defTabSz="825500" rtl="0" fontAlgn="auto" latinLnBrk="0" hangingPunct="0">
              <a:lnSpc>
                <a:spcPct val="100000"/>
              </a:lnSpc>
              <a:spcBef>
                <a:spcPts val="0"/>
              </a:spcBef>
              <a:spcAft>
                <a:spcPts val="0"/>
              </a:spcAft>
              <a:buClrTx/>
              <a:buSzTx/>
              <a:buFontTx/>
              <a:buNone/>
            </a:pPr>
            <a:endParaRPr lang="en-US" altLang="zh-CN" sz="3600" dirty="0" smtClean="0"/>
          </a:p>
          <a:p>
            <a:pPr marL="0" marR="0" indent="0" algn="l" defTabSz="825500" rtl="0" fontAlgn="auto" latinLnBrk="0" hangingPunct="0">
              <a:lnSpc>
                <a:spcPct val="100000"/>
              </a:lnSpc>
              <a:spcBef>
                <a:spcPts val="0"/>
              </a:spcBef>
              <a:spcAft>
                <a:spcPts val="0"/>
              </a:spcAft>
              <a:buClrTx/>
              <a:buSzTx/>
              <a:buFontTx/>
              <a:buNone/>
            </a:pPr>
            <a:r>
              <a:rPr kumimoji="0" lang="zh-CN" altLang="en-US" sz="3600" b="1" i="0" u="none" strike="noStrike" cap="none" spc="0" normalizeH="0" baseline="0" dirty="0" smtClean="0">
                <a:ln>
                  <a:noFill/>
                </a:ln>
                <a:solidFill>
                  <a:srgbClr val="000000"/>
                </a:solidFill>
                <a:effectLst/>
                <a:uFillTx/>
                <a:latin typeface="Helvetica Neue"/>
                <a:ea typeface="Helvetica Neue"/>
                <a:cs typeface="Helvetica Neue"/>
                <a:sym typeface="Helvetica Neue"/>
              </a:rPr>
              <a:t>一个一级质谱扫描帧之中的响应度前</a:t>
            </a:r>
            <a:r>
              <a:rPr kumimoji="0" lang="en-US" altLang="zh-CN" sz="3600" b="1" i="0" u="none" strike="noStrike" cap="none" spc="0" normalizeH="0" baseline="0" dirty="0" smtClean="0">
                <a:ln>
                  <a:noFill/>
                </a:ln>
                <a:solidFill>
                  <a:srgbClr val="000000"/>
                </a:solidFill>
                <a:effectLst/>
                <a:uFillTx/>
                <a:latin typeface="Helvetica Neue"/>
                <a:ea typeface="Helvetica Neue"/>
                <a:cs typeface="Helvetica Neue"/>
                <a:sym typeface="Helvetica Neue"/>
              </a:rPr>
              <a:t>10</a:t>
            </a:r>
            <a:r>
              <a:rPr kumimoji="0" lang="zh-CN" altLang="en-US" sz="3600" b="1" i="0" u="none" strike="noStrike" cap="none" spc="0" normalizeH="0" baseline="0" dirty="0" smtClean="0">
                <a:ln>
                  <a:noFill/>
                </a:ln>
                <a:solidFill>
                  <a:srgbClr val="000000"/>
                </a:solidFill>
                <a:effectLst/>
                <a:uFillTx/>
                <a:latin typeface="Helvetica Neue"/>
                <a:ea typeface="Helvetica Neue"/>
                <a:cs typeface="Helvetica Neue"/>
                <a:sym typeface="Helvetica Neue"/>
              </a:rPr>
              <a:t>个离子会产生相应的二级质谱图</a:t>
            </a:r>
            <a:endParaRPr kumimoji="0" lang="zh-CN" altLang="en-US" sz="36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10" name="矩形 9"/>
          <p:cNvSpPr/>
          <p:nvPr/>
        </p:nvSpPr>
        <p:spPr>
          <a:xfrm>
            <a:off x="8231560" y="6098554"/>
            <a:ext cx="4240087" cy="4863902"/>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4" name="TextBox 3"/>
          <p:cNvSpPr txBox="1"/>
          <p:nvPr/>
        </p:nvSpPr>
        <p:spPr>
          <a:xfrm>
            <a:off x="19188100" y="2764308"/>
            <a:ext cx="4536504" cy="333424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【Plot Viewer】</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会显示当前的数据对象的可视化结果</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r>
              <a:rPr lang="en-US" altLang="zh-CN" dirty="0" smtClean="0"/>
              <a:t>【Matrix Viewer】</a:t>
            </a:r>
            <a:r>
              <a:rPr lang="zh-CN" altLang="en-US" dirty="0" smtClean="0"/>
              <a:t>则显示当前的数据对象的绘图的原始数据矩阵</a:t>
            </a:r>
            <a:endParaRPr kumimoji="0" lang="zh-CN" altLang="en-US" sz="3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
        <p:nvSpPr>
          <p:cNvPr id="12" name="矩形 11"/>
          <p:cNvSpPr/>
          <p:nvPr/>
        </p:nvSpPr>
        <p:spPr>
          <a:xfrm>
            <a:off x="12218822" y="3905672"/>
            <a:ext cx="3600400" cy="883683"/>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3669985594"/>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图像" descr="图像"/>
          <p:cNvPicPr>
            <a:picLocks noChangeAspect="1"/>
          </p:cNvPicPr>
          <p:nvPr/>
        </p:nvPicPr>
        <p:blipFill>
          <a:blip r:embed="rId3"/>
          <a:stretch>
            <a:fillRect/>
          </a:stretch>
        </p:blipFill>
        <p:spPr>
          <a:xfrm>
            <a:off x="-1" y="755652"/>
            <a:ext cx="24384001" cy="952498"/>
          </a:xfrm>
          <a:prstGeom prst="rect">
            <a:avLst/>
          </a:prstGeom>
          <a:ln w="12700">
            <a:miter lim="400000"/>
            <a:headEnd/>
            <a:tailEnd/>
          </a:ln>
        </p:spPr>
      </p:pic>
      <p:pic>
        <p:nvPicPr>
          <p:cNvPr id="154" name="图像" descr="图像"/>
          <p:cNvPicPr>
            <a:picLocks noChangeAspect="1"/>
          </p:cNvPicPr>
          <p:nvPr/>
        </p:nvPicPr>
        <p:blipFill>
          <a:blip r:embed="rId4"/>
          <a:stretch>
            <a:fillRect/>
          </a:stretch>
        </p:blipFill>
        <p:spPr>
          <a:xfrm>
            <a:off x="18528704" y="8762850"/>
            <a:ext cx="5855296" cy="4953149"/>
          </a:xfrm>
          <a:prstGeom prst="rect">
            <a:avLst/>
          </a:prstGeom>
          <a:ln w="12700">
            <a:miter lim="400000"/>
            <a:headEnd/>
            <a:tailEnd/>
          </a:ln>
        </p:spPr>
      </p:pic>
      <p:sp>
        <p:nvSpPr>
          <p:cNvPr id="155" name="内容标题（55点75w）"/>
          <p:cNvSpPr txBox="1"/>
          <p:nvPr/>
        </p:nvSpPr>
        <p:spPr>
          <a:xfrm>
            <a:off x="696721" y="719311"/>
            <a:ext cx="4712829"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查看</a:t>
            </a:r>
            <a:r>
              <a:rPr lang="en-US" altLang="zh-CN" dirty="0" smtClean="0"/>
              <a:t>TIC</a:t>
            </a:r>
            <a:r>
              <a:rPr lang="zh-CN" altLang="en-US" dirty="0" smtClean="0"/>
              <a:t>色谱图</a:t>
            </a:r>
          </a:p>
        </p:txBody>
      </p:sp>
      <p:sp>
        <p:nvSpPr>
          <p:cNvPr id="3" name="TextBox 2"/>
          <p:cNvSpPr txBox="1"/>
          <p:nvPr/>
        </p:nvSpPr>
        <p:spPr>
          <a:xfrm>
            <a:off x="673965" y="2882752"/>
            <a:ext cx="6192688" cy="702756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TIC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图：将每一个一级扫描帧之中的所有的离子响应值计算出信号值总和，将一级扫描帧的保留时间对这个计算出来的信号值总和做图即可得到</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TIC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图</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smtClean="0"/>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r>
              <a:rPr lang="zh-CN" altLang="en-US" dirty="0" smtClean="0"/>
              <a:t>方法</a:t>
            </a:r>
            <a:r>
              <a:rPr lang="en-US" altLang="zh-CN" dirty="0" smtClean="0"/>
              <a:t>1</a:t>
            </a:r>
            <a:r>
              <a:rPr lang="zh-CN" altLang="en-US" dirty="0" smtClean="0"/>
              <a:t>：在软件主界面左侧的</a:t>
            </a:r>
            <a:r>
              <a:rPr lang="en-US" altLang="zh-CN" dirty="0" smtClean="0"/>
              <a:t>【</a:t>
            </a:r>
            <a:r>
              <a:rPr lang="zh-CN" altLang="en-US" dirty="0" smtClean="0"/>
              <a:t>对象浏览器</a:t>
            </a:r>
            <a:r>
              <a:rPr lang="en-US" altLang="zh-CN" dirty="0" smtClean="0"/>
              <a:t>】</a:t>
            </a:r>
            <a:r>
              <a:rPr lang="zh-CN" altLang="en-US" dirty="0" smtClean="0"/>
              <a:t>之中，通过鼠标右键菜单，依次点击</a:t>
            </a:r>
            <a:r>
              <a:rPr lang="en-US" altLang="zh-CN" dirty="0" smtClean="0"/>
              <a:t>【</a:t>
            </a:r>
            <a:r>
              <a:rPr lang="zh-CN" altLang="en-US" dirty="0" smtClean="0"/>
              <a:t>色谱图</a:t>
            </a:r>
            <a:r>
              <a:rPr lang="en-US" altLang="zh-CN" dirty="0" smtClean="0"/>
              <a:t>】-&gt;【</a:t>
            </a:r>
            <a:r>
              <a:rPr lang="zh-CN" altLang="en-US" dirty="0" smtClean="0"/>
              <a:t>查看</a:t>
            </a:r>
            <a:r>
              <a:rPr lang="en-US" altLang="zh-CN" dirty="0" smtClean="0"/>
              <a:t>TIC】</a:t>
            </a:r>
            <a:r>
              <a:rPr lang="zh-CN" altLang="en-US" dirty="0" smtClean="0"/>
              <a:t>图进行查看</a:t>
            </a:r>
            <a:endParaRPr lang="en-US" altLang="zh-CN" dirty="0" smtClean="0"/>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r>
              <a:rPr lang="zh-CN" altLang="en-US" dirty="0" smtClean="0"/>
              <a:t>方法</a:t>
            </a:r>
            <a:r>
              <a:rPr lang="en-US" altLang="zh-CN" dirty="0" smtClean="0"/>
              <a:t>2</a:t>
            </a:r>
            <a:r>
              <a:rPr lang="zh-CN" altLang="en-US" dirty="0" smtClean="0"/>
              <a:t>：打开原始数据文件之后，可以直接通过顶部的</a:t>
            </a:r>
            <a:r>
              <a:rPr lang="en-US" altLang="zh-CN" dirty="0" smtClean="0"/>
              <a:t>Ribbon</a:t>
            </a:r>
            <a:r>
              <a:rPr lang="zh-CN" altLang="en-US" dirty="0" smtClean="0"/>
              <a:t>菜单栏的</a:t>
            </a:r>
            <a:r>
              <a:rPr lang="en-US" altLang="zh-CN" dirty="0" smtClean="0"/>
              <a:t>【TIC】</a:t>
            </a:r>
            <a:r>
              <a:rPr lang="zh-CN" altLang="en-US" dirty="0" smtClean="0"/>
              <a:t>按钮进行</a:t>
            </a:r>
            <a:r>
              <a:rPr lang="en-US" altLang="zh-CN" dirty="0" smtClean="0"/>
              <a:t>TIC</a:t>
            </a:r>
            <a:r>
              <a:rPr lang="zh-CN" altLang="en-US" dirty="0" smtClean="0"/>
              <a:t>图的绘制</a:t>
            </a:r>
            <a:endParaRPr lang="en-US" altLang="zh-CN" dirty="0"/>
          </a:p>
        </p:txBody>
      </p:sp>
      <p:pic>
        <p:nvPicPr>
          <p:cNvPr id="512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30249" y="2033464"/>
            <a:ext cx="17330923" cy="114216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矩形 10"/>
          <p:cNvSpPr/>
          <p:nvPr/>
        </p:nvSpPr>
        <p:spPr>
          <a:xfrm>
            <a:off x="7655496" y="5273824"/>
            <a:ext cx="4824536" cy="1122710"/>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2" name="矩形 11"/>
          <p:cNvSpPr/>
          <p:nvPr/>
        </p:nvSpPr>
        <p:spPr>
          <a:xfrm>
            <a:off x="9527704" y="3185592"/>
            <a:ext cx="2088232" cy="1122710"/>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3" name="椭圆 12"/>
          <p:cNvSpPr/>
          <p:nvPr/>
        </p:nvSpPr>
        <p:spPr>
          <a:xfrm>
            <a:off x="12191999" y="6396534"/>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1</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4" name="椭圆 13"/>
          <p:cNvSpPr/>
          <p:nvPr/>
        </p:nvSpPr>
        <p:spPr>
          <a:xfrm>
            <a:off x="10222632" y="2321496"/>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2</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Tree>
    <p:extLst>
      <p:ext uri="{BB962C8B-B14F-4D97-AF65-F5344CB8AC3E}">
        <p14:creationId xmlns:p14="http://schemas.microsoft.com/office/powerpoint/2010/main" val="3811993507"/>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图像" descr="图像"/>
          <p:cNvPicPr>
            <a:picLocks noChangeAspect="1"/>
          </p:cNvPicPr>
          <p:nvPr/>
        </p:nvPicPr>
        <p:blipFill>
          <a:blip r:embed="rId3"/>
          <a:stretch>
            <a:fillRect/>
          </a:stretch>
        </p:blipFill>
        <p:spPr>
          <a:xfrm>
            <a:off x="18528704" y="8762850"/>
            <a:ext cx="5855296" cy="4953149"/>
          </a:xfrm>
          <a:prstGeom prst="rect">
            <a:avLst/>
          </a:prstGeom>
          <a:ln w="12700">
            <a:miter lim="400000"/>
            <a:headEnd/>
            <a:tailEnd/>
          </a:ln>
        </p:spPr>
      </p:pic>
      <p:pic>
        <p:nvPicPr>
          <p:cNvPr id="614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64762" y="2321496"/>
            <a:ext cx="16932244" cy="110892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 name="图像" descr="图像"/>
          <p:cNvPicPr>
            <a:picLocks noChangeAspect="1"/>
          </p:cNvPicPr>
          <p:nvPr/>
        </p:nvPicPr>
        <p:blipFill>
          <a:blip r:embed="rId5"/>
          <a:stretch>
            <a:fillRect/>
          </a:stretch>
        </p:blipFill>
        <p:spPr>
          <a:xfrm>
            <a:off x="-1" y="755652"/>
            <a:ext cx="24384001" cy="952498"/>
          </a:xfrm>
          <a:prstGeom prst="rect">
            <a:avLst/>
          </a:prstGeom>
          <a:ln w="12700">
            <a:miter lim="400000"/>
            <a:headEnd/>
            <a:tailEnd/>
          </a:ln>
        </p:spPr>
      </p:pic>
      <p:sp>
        <p:nvSpPr>
          <p:cNvPr id="155" name="内容标题（55点75w）"/>
          <p:cNvSpPr txBox="1"/>
          <p:nvPr/>
        </p:nvSpPr>
        <p:spPr>
          <a:xfrm>
            <a:off x="696721" y="719311"/>
            <a:ext cx="4712829"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查看</a:t>
            </a:r>
            <a:r>
              <a:rPr lang="en-US" altLang="zh-CN" dirty="0" smtClean="0"/>
              <a:t>BPC</a:t>
            </a:r>
            <a:r>
              <a:rPr lang="zh-CN" altLang="en-US" dirty="0" smtClean="0"/>
              <a:t>色谱图</a:t>
            </a:r>
          </a:p>
        </p:txBody>
      </p:sp>
      <p:sp>
        <p:nvSpPr>
          <p:cNvPr id="3" name="TextBox 2"/>
          <p:cNvSpPr txBox="1"/>
          <p:nvPr/>
        </p:nvSpPr>
        <p:spPr>
          <a:xfrm>
            <a:off x="673965" y="2882752"/>
            <a:ext cx="6192688" cy="702756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BPC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图：将每一个一级扫描帧之中的所有的离子响应值计算出信号值最大值，将一级扫描帧的保留时间对这个计算出来的信号值最大值做图即可得到</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BPC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图</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smtClean="0"/>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r>
              <a:rPr lang="zh-CN" altLang="en-US" dirty="0" smtClean="0"/>
              <a:t>方法</a:t>
            </a:r>
            <a:r>
              <a:rPr lang="en-US" altLang="zh-CN" dirty="0" smtClean="0"/>
              <a:t>1</a:t>
            </a:r>
            <a:r>
              <a:rPr lang="zh-CN" altLang="en-US" dirty="0" smtClean="0"/>
              <a:t>：在软件主界面左侧的</a:t>
            </a:r>
            <a:r>
              <a:rPr lang="en-US" altLang="zh-CN" dirty="0" smtClean="0"/>
              <a:t>【</a:t>
            </a:r>
            <a:r>
              <a:rPr lang="zh-CN" altLang="en-US" dirty="0" smtClean="0"/>
              <a:t>对象浏览器</a:t>
            </a:r>
            <a:r>
              <a:rPr lang="en-US" altLang="zh-CN" dirty="0" smtClean="0"/>
              <a:t>】</a:t>
            </a:r>
            <a:r>
              <a:rPr lang="zh-CN" altLang="en-US" dirty="0" smtClean="0"/>
              <a:t>之中，通过鼠标右键菜单，依次点击</a:t>
            </a:r>
            <a:r>
              <a:rPr lang="en-US" altLang="zh-CN" dirty="0" smtClean="0"/>
              <a:t>【</a:t>
            </a:r>
            <a:r>
              <a:rPr lang="zh-CN" altLang="en-US" dirty="0" smtClean="0"/>
              <a:t>色谱图</a:t>
            </a:r>
            <a:r>
              <a:rPr lang="en-US" altLang="zh-CN" dirty="0" smtClean="0"/>
              <a:t>】-&gt;【</a:t>
            </a:r>
            <a:r>
              <a:rPr lang="zh-CN" altLang="en-US" dirty="0" smtClean="0"/>
              <a:t>查看</a:t>
            </a:r>
            <a:r>
              <a:rPr lang="en-US" altLang="zh-CN" dirty="0" smtClean="0"/>
              <a:t>BPC】</a:t>
            </a:r>
            <a:r>
              <a:rPr lang="zh-CN" altLang="en-US" dirty="0" smtClean="0"/>
              <a:t>图进行查看</a:t>
            </a:r>
            <a:endParaRPr lang="en-US" altLang="zh-CN" dirty="0" smtClean="0"/>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r>
              <a:rPr lang="zh-CN" altLang="en-US" dirty="0" smtClean="0"/>
              <a:t>方法</a:t>
            </a:r>
            <a:r>
              <a:rPr lang="en-US" altLang="zh-CN" dirty="0" smtClean="0"/>
              <a:t>2</a:t>
            </a:r>
            <a:r>
              <a:rPr lang="zh-CN" altLang="en-US" dirty="0" smtClean="0"/>
              <a:t>：打开原始数据文件之后，可以直接通过顶部的</a:t>
            </a:r>
            <a:r>
              <a:rPr lang="en-US" altLang="zh-CN" dirty="0" smtClean="0"/>
              <a:t>Ribbon</a:t>
            </a:r>
            <a:r>
              <a:rPr lang="zh-CN" altLang="en-US" dirty="0" smtClean="0"/>
              <a:t>菜单栏的</a:t>
            </a:r>
            <a:r>
              <a:rPr lang="en-US" altLang="zh-CN" dirty="0" smtClean="0"/>
              <a:t>【BPC】</a:t>
            </a:r>
            <a:r>
              <a:rPr lang="zh-CN" altLang="en-US" dirty="0" smtClean="0"/>
              <a:t>按钮进行</a:t>
            </a:r>
            <a:r>
              <a:rPr lang="en-US" altLang="zh-CN" dirty="0" smtClean="0"/>
              <a:t>BPC</a:t>
            </a:r>
            <a:r>
              <a:rPr lang="zh-CN" altLang="en-US" dirty="0" smtClean="0"/>
              <a:t>图的绘制</a:t>
            </a:r>
            <a:endParaRPr lang="en-US" altLang="zh-CN" dirty="0"/>
          </a:p>
        </p:txBody>
      </p:sp>
      <p:sp>
        <p:nvSpPr>
          <p:cNvPr id="11" name="矩形 10"/>
          <p:cNvSpPr/>
          <p:nvPr/>
        </p:nvSpPr>
        <p:spPr>
          <a:xfrm>
            <a:off x="7716651" y="5273824"/>
            <a:ext cx="4475348" cy="1122710"/>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2" name="矩形 11"/>
          <p:cNvSpPr/>
          <p:nvPr/>
        </p:nvSpPr>
        <p:spPr>
          <a:xfrm>
            <a:off x="9383688" y="3374744"/>
            <a:ext cx="2304256" cy="1395023"/>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3" name="椭圆 12"/>
          <p:cNvSpPr/>
          <p:nvPr/>
        </p:nvSpPr>
        <p:spPr>
          <a:xfrm>
            <a:off x="12191999" y="6396534"/>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1</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4" name="椭圆 13"/>
          <p:cNvSpPr/>
          <p:nvPr/>
        </p:nvSpPr>
        <p:spPr>
          <a:xfrm>
            <a:off x="9873444" y="2662895"/>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2</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Tree>
    <p:extLst>
      <p:ext uri="{BB962C8B-B14F-4D97-AF65-F5344CB8AC3E}">
        <p14:creationId xmlns:p14="http://schemas.microsoft.com/office/powerpoint/2010/main" val="85454982"/>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图像" descr="图像"/>
          <p:cNvPicPr>
            <a:picLocks noChangeAspect="1"/>
          </p:cNvPicPr>
          <p:nvPr/>
        </p:nvPicPr>
        <p:blipFill>
          <a:blip r:embed="rId3"/>
          <a:stretch>
            <a:fillRect/>
          </a:stretch>
        </p:blipFill>
        <p:spPr>
          <a:xfrm>
            <a:off x="18528704" y="8762850"/>
            <a:ext cx="5855296" cy="4953149"/>
          </a:xfrm>
          <a:prstGeom prst="rect">
            <a:avLst/>
          </a:prstGeom>
          <a:ln w="12700">
            <a:miter lim="400000"/>
            <a:headEnd/>
            <a:tailEnd/>
          </a:ln>
        </p:spPr>
      </p:pic>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51439" y="2105472"/>
            <a:ext cx="16560315" cy="108732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3" name="图像" descr="图像"/>
          <p:cNvPicPr>
            <a:picLocks noChangeAspect="1"/>
          </p:cNvPicPr>
          <p:nvPr/>
        </p:nvPicPr>
        <p:blipFill>
          <a:blip r:embed="rId5"/>
          <a:stretch>
            <a:fillRect/>
          </a:stretch>
        </p:blipFill>
        <p:spPr>
          <a:xfrm>
            <a:off x="-1" y="755652"/>
            <a:ext cx="24384001" cy="952498"/>
          </a:xfrm>
          <a:prstGeom prst="rect">
            <a:avLst/>
          </a:prstGeom>
          <a:ln w="12700">
            <a:miter lim="400000"/>
            <a:headEnd/>
            <a:tailEnd/>
          </a:ln>
        </p:spPr>
      </p:pic>
      <p:sp>
        <p:nvSpPr>
          <p:cNvPr id="155" name="内容标题（55点75w）"/>
          <p:cNvSpPr txBox="1"/>
          <p:nvPr/>
        </p:nvSpPr>
        <p:spPr>
          <a:xfrm>
            <a:off x="696721" y="719311"/>
            <a:ext cx="4712829" cy="948978"/>
          </a:xfrm>
          <a:prstGeom prst="rect">
            <a:avLst/>
          </a:prstGeom>
          <a:ln w="12700">
            <a:miter lim="400000"/>
          </a:ln>
        </p:spPr>
        <p:txBody>
          <a:bodyPr wrap="none" lIns="50800" tIns="50800" rIns="50800" bIns="50800" anchor="ctr">
            <a:spAutoFit/>
          </a:bodyPr>
          <a:lstStyle>
            <a:lvl1pPr algn="l">
              <a:defRPr sz="5500">
                <a:solidFill>
                  <a:srgbClr val="555E63"/>
                </a:solidFill>
                <a:latin typeface="HYQiHei-GEW"/>
                <a:ea typeface="HYQiHei-GEW"/>
                <a:cs typeface="HYQiHei-GEW"/>
                <a:sym typeface="HYQiHei-GEW"/>
              </a:defRPr>
            </a:lvl1pPr>
          </a:lstStyle>
          <a:p>
            <a:r>
              <a:rPr lang="zh-CN" altLang="en-US" dirty="0" smtClean="0"/>
              <a:t>查看</a:t>
            </a:r>
            <a:r>
              <a:rPr lang="en-US" altLang="zh-CN" dirty="0" smtClean="0"/>
              <a:t>XIC</a:t>
            </a:r>
            <a:r>
              <a:rPr lang="zh-CN" altLang="en-US" dirty="0" smtClean="0"/>
              <a:t>色谱图</a:t>
            </a:r>
          </a:p>
        </p:txBody>
      </p:sp>
      <p:sp>
        <p:nvSpPr>
          <p:cNvPr id="3" name="TextBox 2"/>
          <p:cNvSpPr txBox="1"/>
          <p:nvPr/>
        </p:nvSpPr>
        <p:spPr>
          <a:xfrm>
            <a:off x="666295" y="3151421"/>
            <a:ext cx="6192688" cy="9335889"/>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pP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XIC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图：我们指定一个目标离子的</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m/z</a:t>
            </a:r>
            <a:r>
              <a:rPr lang="zh-CN" altLang="en-US" dirty="0" smtClean="0"/>
              <a:t>值，</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将每一个一级扫描帧之中的等于目标</a:t>
            </a:r>
            <a:r>
              <a:rPr kumimoji="0" lang="en-US" altLang="zh-CN" sz="3000" b="1" i="0" u="none" strike="noStrike" cap="none" spc="0" normalizeH="0" baseline="0" dirty="0" err="1" smtClean="0">
                <a:ln>
                  <a:noFill/>
                </a:ln>
                <a:solidFill>
                  <a:srgbClr val="000000"/>
                </a:solidFill>
                <a:effectLst/>
                <a:uFillTx/>
                <a:latin typeface="Helvetica Neue"/>
                <a:ea typeface="Helvetica Neue"/>
                <a:cs typeface="Helvetica Neue"/>
                <a:sym typeface="Helvetica Neue"/>
              </a:rPr>
              <a:t>mz</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的离子响应值计算出信号值最大值，将一级扫描帧的保留时间对这个计算出来的信号值最大值做图即可得到</a:t>
            </a:r>
            <a:r>
              <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XIC</a:t>
            </a:r>
            <a:r>
              <a:rPr kumimoji="0" lang="zh-CN" altLang="en-US" sz="3000" b="1" i="0" u="none" strike="noStrike" cap="none" spc="0" normalizeH="0" baseline="0" dirty="0" smtClean="0">
                <a:ln>
                  <a:noFill/>
                </a:ln>
                <a:solidFill>
                  <a:srgbClr val="000000"/>
                </a:solidFill>
                <a:effectLst/>
                <a:uFillTx/>
                <a:latin typeface="Helvetica Neue"/>
                <a:ea typeface="Helvetica Neue"/>
                <a:cs typeface="Helvetica Neue"/>
                <a:sym typeface="Helvetica Neue"/>
              </a:rPr>
              <a:t>图</a:t>
            </a:r>
            <a:endParaRPr kumimoji="0" lang="en-US" altLang="zh-CN" sz="3000" b="1" i="0" u="none" strike="noStrike" cap="none" spc="0" normalizeH="0" baseline="0" dirty="0" smtClean="0">
              <a:ln>
                <a:noFill/>
              </a:ln>
              <a:solidFill>
                <a:srgbClr val="000000"/>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pPr>
            <a:endParaRPr lang="en-US" altLang="zh-CN" dirty="0" smtClean="0"/>
          </a:p>
          <a:p>
            <a:pPr marL="0" marR="0" indent="0" algn="l" defTabSz="825500" rtl="0" fontAlgn="auto" latinLnBrk="0" hangingPunct="0">
              <a:lnSpc>
                <a:spcPct val="100000"/>
              </a:lnSpc>
              <a:spcBef>
                <a:spcPts val="0"/>
              </a:spcBef>
              <a:spcAft>
                <a:spcPts val="0"/>
              </a:spcAft>
              <a:buClrTx/>
              <a:buSzTx/>
              <a:buFontTx/>
              <a:buNone/>
            </a:pPr>
            <a:endParaRPr lang="en-US" altLang="zh-CN" dirty="0"/>
          </a:p>
          <a:p>
            <a:pPr marL="0" marR="0" indent="0" algn="l" defTabSz="825500" rtl="0" fontAlgn="auto" latinLnBrk="0" hangingPunct="0">
              <a:lnSpc>
                <a:spcPct val="100000"/>
              </a:lnSpc>
              <a:spcBef>
                <a:spcPts val="0"/>
              </a:spcBef>
              <a:spcAft>
                <a:spcPts val="0"/>
              </a:spcAft>
              <a:buClrTx/>
              <a:buSzTx/>
              <a:buFontTx/>
              <a:buNone/>
            </a:pPr>
            <a:r>
              <a:rPr lang="zh-CN" altLang="en-US" dirty="0" smtClean="0"/>
              <a:t>方法</a:t>
            </a:r>
            <a:r>
              <a:rPr lang="en-US" altLang="zh-CN" dirty="0" smtClean="0"/>
              <a:t>1</a:t>
            </a:r>
            <a:r>
              <a:rPr lang="zh-CN" altLang="en-US" dirty="0" smtClean="0"/>
              <a:t>：在软件主界面左侧的</a:t>
            </a:r>
            <a:r>
              <a:rPr lang="en-US" altLang="zh-CN" dirty="0" smtClean="0"/>
              <a:t>【</a:t>
            </a:r>
            <a:r>
              <a:rPr lang="zh-CN" altLang="en-US" dirty="0" smtClean="0"/>
              <a:t>对象浏览器</a:t>
            </a:r>
            <a:r>
              <a:rPr lang="en-US" altLang="zh-CN" dirty="0" smtClean="0"/>
              <a:t>】</a:t>
            </a:r>
            <a:r>
              <a:rPr lang="zh-CN" altLang="en-US" dirty="0" smtClean="0"/>
              <a:t>之中，选中某一个二级扫描帧，得到对应的母离子</a:t>
            </a:r>
            <a:r>
              <a:rPr lang="en-US" altLang="zh-CN" dirty="0" err="1" smtClean="0"/>
              <a:t>mz</a:t>
            </a:r>
            <a:r>
              <a:rPr lang="zh-CN" altLang="en-US" dirty="0" smtClean="0"/>
              <a:t>，通过鼠标右键菜单，点击</a:t>
            </a:r>
            <a:r>
              <a:rPr lang="en-US" altLang="zh-CN" dirty="0" smtClean="0"/>
              <a:t>【</a:t>
            </a:r>
            <a:r>
              <a:rPr lang="zh-CN" altLang="en-US" dirty="0" smtClean="0"/>
              <a:t>显示</a:t>
            </a:r>
            <a:r>
              <a:rPr lang="en-US" altLang="zh-CN" dirty="0" smtClean="0"/>
              <a:t>XIC</a:t>
            </a:r>
            <a:r>
              <a:rPr lang="zh-CN" altLang="en-US" dirty="0" smtClean="0"/>
              <a:t>谱图</a:t>
            </a:r>
            <a:r>
              <a:rPr lang="en-US" altLang="zh-CN" dirty="0" smtClean="0"/>
              <a:t>】</a:t>
            </a:r>
            <a:r>
              <a:rPr lang="zh-CN" altLang="en-US" dirty="0" smtClean="0"/>
              <a:t>进行查看</a:t>
            </a:r>
            <a:endParaRPr lang="en-US" altLang="zh-CN" dirty="0" smtClean="0"/>
          </a:p>
          <a:p>
            <a:pPr marL="0" marR="0" indent="0" algn="l" defTabSz="825500" rtl="0" fontAlgn="auto" latinLnBrk="0" hangingPunct="0">
              <a:lnSpc>
                <a:spcPct val="100000"/>
              </a:lnSpc>
              <a:spcBef>
                <a:spcPts val="0"/>
              </a:spcBef>
              <a:spcAft>
                <a:spcPts val="0"/>
              </a:spcAft>
              <a:buClrTx/>
              <a:buSzTx/>
              <a:buFontTx/>
              <a:buNone/>
            </a:pPr>
            <a:endParaRPr lang="en-US" altLang="zh-CN" dirty="0"/>
          </a:p>
          <a:p>
            <a:pPr algn="l"/>
            <a:r>
              <a:rPr lang="zh-CN" altLang="en-US" dirty="0" smtClean="0"/>
              <a:t>方法</a:t>
            </a:r>
            <a:r>
              <a:rPr lang="en-US" altLang="zh-CN" dirty="0" smtClean="0"/>
              <a:t>2</a:t>
            </a:r>
            <a:r>
              <a:rPr lang="zh-CN" altLang="en-US" dirty="0" smtClean="0"/>
              <a:t>：</a:t>
            </a:r>
            <a:r>
              <a:rPr lang="zh-CN" altLang="en-US" dirty="0"/>
              <a:t>在软件主界面左侧的</a:t>
            </a:r>
            <a:r>
              <a:rPr lang="en-US" altLang="zh-CN" dirty="0"/>
              <a:t>【</a:t>
            </a:r>
            <a:r>
              <a:rPr lang="zh-CN" altLang="en-US" dirty="0"/>
              <a:t>对象浏览器</a:t>
            </a:r>
            <a:r>
              <a:rPr lang="en-US" altLang="zh-CN" dirty="0"/>
              <a:t>】</a:t>
            </a:r>
            <a:r>
              <a:rPr lang="zh-CN" altLang="en-US" dirty="0"/>
              <a:t>之中，选中某一个二级扫描帧，得到对应的母离子</a:t>
            </a:r>
            <a:r>
              <a:rPr lang="en-US" altLang="zh-CN" dirty="0" err="1"/>
              <a:t>mz</a:t>
            </a:r>
            <a:r>
              <a:rPr lang="zh-CN" altLang="en-US" dirty="0" smtClean="0"/>
              <a:t>，可以直接通过顶部的</a:t>
            </a:r>
            <a:r>
              <a:rPr lang="en-US" altLang="zh-CN" dirty="0" smtClean="0"/>
              <a:t>Ribbon</a:t>
            </a:r>
            <a:r>
              <a:rPr lang="zh-CN" altLang="en-US" dirty="0" smtClean="0"/>
              <a:t>菜单栏的</a:t>
            </a:r>
            <a:r>
              <a:rPr lang="en-US" altLang="zh-CN" dirty="0" smtClean="0"/>
              <a:t>【XIC】</a:t>
            </a:r>
            <a:r>
              <a:rPr lang="zh-CN" altLang="en-US" dirty="0" smtClean="0"/>
              <a:t>按钮进行特定离子的</a:t>
            </a:r>
            <a:r>
              <a:rPr lang="en-US" altLang="zh-CN" dirty="0" smtClean="0"/>
              <a:t>XIC</a:t>
            </a:r>
            <a:r>
              <a:rPr lang="zh-CN" altLang="en-US" dirty="0" smtClean="0"/>
              <a:t>图的绘制</a:t>
            </a:r>
            <a:endParaRPr lang="en-US" altLang="zh-CN" dirty="0"/>
          </a:p>
        </p:txBody>
      </p:sp>
      <p:sp>
        <p:nvSpPr>
          <p:cNvPr id="11" name="矩形 10"/>
          <p:cNvSpPr/>
          <p:nvPr/>
        </p:nvSpPr>
        <p:spPr>
          <a:xfrm>
            <a:off x="7810364" y="6517978"/>
            <a:ext cx="7477980" cy="1996206"/>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2" name="矩形 11"/>
          <p:cNvSpPr/>
          <p:nvPr/>
        </p:nvSpPr>
        <p:spPr>
          <a:xfrm>
            <a:off x="9527704" y="3151421"/>
            <a:ext cx="2304256" cy="1304007"/>
          </a:xfrm>
          <a:prstGeom prst="rect">
            <a:avLst/>
          </a:prstGeom>
          <a:noFill/>
          <a:ln w="76200" cap="flat">
            <a:solidFill>
              <a:srgbClr val="7030A0"/>
            </a:solidFill>
            <a:prstDash val="sys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13" name="椭圆 12"/>
          <p:cNvSpPr/>
          <p:nvPr/>
        </p:nvSpPr>
        <p:spPr>
          <a:xfrm>
            <a:off x="14208224" y="6737933"/>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1</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
        <p:nvSpPr>
          <p:cNvPr id="14" name="椭圆 13"/>
          <p:cNvSpPr/>
          <p:nvPr/>
        </p:nvSpPr>
        <p:spPr>
          <a:xfrm>
            <a:off x="10222632" y="2321496"/>
            <a:ext cx="698376" cy="682799"/>
          </a:xfrm>
          <a:prstGeom prst="ellipse">
            <a:avLst/>
          </a:prstGeom>
          <a:solidFill>
            <a:srgbClr val="FF0000"/>
          </a:solidFill>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91439" tIns="45719" rIns="91439" bIns="45719" numCol="1" spcCol="38100" rtlCol="0" anchor="ctr">
            <a:noAutofit/>
          </a:bodyPr>
          <a:lstStyle/>
          <a:p>
            <a:pPr marL="0" marR="0" indent="0" defTabSz="914400" rtl="0" fontAlgn="auto" latinLnBrk="1" hangingPunct="0">
              <a:lnSpc>
                <a:spcPct val="100000"/>
              </a:lnSpc>
              <a:spcBef>
                <a:spcPts val="0"/>
              </a:spcBef>
              <a:spcAft>
                <a:spcPts val="0"/>
              </a:spcAft>
              <a:buClrTx/>
              <a:buSzTx/>
              <a:buFontTx/>
              <a:buNone/>
            </a:pPr>
            <a:r>
              <a:rPr kumimoji="0" lang="en-US" altLang="zh-CN" sz="4000" i="0" u="none" strike="noStrike" cap="none" spc="0" normalizeH="0" baseline="0" dirty="0" smtClean="0">
                <a:ln>
                  <a:noFill/>
                </a:ln>
                <a:solidFill>
                  <a:schemeClr val="bg1"/>
                </a:solidFill>
                <a:effectLst/>
                <a:uFillTx/>
                <a:latin typeface="Cambria" panose="02040503050406030204" pitchFamily="18" charset="0"/>
                <a:ea typeface="Cambria" panose="02040503050406030204" pitchFamily="18" charset="0"/>
              </a:rPr>
              <a:t>2</a:t>
            </a:r>
            <a:endParaRPr kumimoji="0" lang="zh-CN" altLang="en-US" sz="4000" i="0" u="none" strike="noStrike" cap="none" spc="0" normalizeH="0" baseline="0" dirty="0">
              <a:ln>
                <a:noFill/>
              </a:ln>
              <a:solidFill>
                <a:schemeClr val="bg1"/>
              </a:solidFill>
              <a:effectLst/>
              <a:uFillTx/>
              <a:latin typeface="Cambria" panose="02040503050406030204" pitchFamily="18" charset="0"/>
            </a:endParaRPr>
          </a:p>
        </p:txBody>
      </p:sp>
    </p:spTree>
    <p:extLst>
      <p:ext uri="{BB962C8B-B14F-4D97-AF65-F5344CB8AC3E}">
        <p14:creationId xmlns:p14="http://schemas.microsoft.com/office/powerpoint/2010/main" val="316540018"/>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63500" cap="flat">
          <a:solidFill>
            <a:srgbClr val="FF0000"/>
          </a:solidFill>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1804</TotalTime>
  <Words>3322</Words>
  <Application>Microsoft Office PowerPoint</Application>
  <PresentationFormat>Custom</PresentationFormat>
  <Paragraphs>217</Paragraphs>
  <Slides>26</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Helvetica Neue</vt:lpstr>
      <vt:lpstr>Helvetica Neue Light</vt:lpstr>
      <vt:lpstr>Helvetica Neue Medium</vt:lpstr>
      <vt:lpstr>HYQiHei-FES</vt:lpstr>
      <vt:lpstr>HYQiHei-GEW</vt:lpstr>
      <vt:lpstr>微软雅黑</vt:lpstr>
      <vt:lpstr>汉仪旗黑-65S</vt:lpstr>
      <vt:lpstr>汉仪旗黑-70S</vt:lpstr>
      <vt:lpstr>Cambria</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俞丹</dc:creator>
  <cp:lastModifiedBy>guigang xie</cp:lastModifiedBy>
  <cp:revision>1007</cp:revision>
  <dcterms:created xsi:type="dcterms:W3CDTF">2022-01-10T02:34:09Z</dcterms:created>
  <dcterms:modified xsi:type="dcterms:W3CDTF">2022-06-30T17:21:56Z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268BBE44D49A4B57924C65EAE8C1875B</vt:lpwstr>
  </property>
  <property fmtid="{D5CDD505-2E9C-101B-9397-08002B2CF9AE}" pid="3" name="KSOProductBuildVer">
    <vt:lpwstr>2052-11.1.0.11194</vt:lpwstr>
  </property>
</Properties>
</file>